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  <p:sldMasterId id="2147483663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2FD9F6-AA6A-4380-87BB-394437AB118E}">
  <a:tblStyle styleId="{3B2FD9F6-AA6A-4380-87BB-394437AB118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280"/>
  </p:normalViewPr>
  <p:slideViewPr>
    <p:cSldViewPr snapToGrid="0">
      <p:cViewPr varScale="1">
        <p:scale>
          <a:sx n="100" d="100"/>
          <a:sy n="100" d="100"/>
        </p:scale>
        <p:origin x="75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465138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</a:pP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6546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2505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3763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1116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847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673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5047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0376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59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9519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1028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dirty="0"/>
              <a:t> (it is a residential manufactured home, approx 6,000 sq ft)</a:t>
            </a:r>
          </a:p>
          <a:p>
            <a:pPr lvl="0" rtl="0">
              <a:lnSpc>
                <a:spcPct val="112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rPr>
              <a:t>Stakeholders: Mark Haven, the contractor hired to build the garage, and the people who live in Mark Haven’s neighborhood</a:t>
            </a:r>
          </a:p>
        </p:txBody>
      </p:sp>
    </p:spTree>
    <p:extLst>
      <p:ext uri="{BB962C8B-B14F-4D97-AF65-F5344CB8AC3E}">
        <p14:creationId xmlns:p14="http://schemas.microsoft.com/office/powerpoint/2010/main" val="917329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dirty="0"/>
              <a:t>Setbacks on Pg 35 of Zoning Ordinance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1199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8455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9626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2150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400"/>
              <a:buChar char="•"/>
            </a:pPr>
            <a:r>
              <a:rPr lang="en" sz="1400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Gravity loads determined with ASCE 7-10 </a:t>
            </a:r>
            <a:r>
              <a:rPr lang="en" sz="1400" i="1">
                <a:latin typeface="Century Schoolbook"/>
                <a:ea typeface="Century Schoolbook"/>
                <a:cs typeface="Century Schoolbook"/>
                <a:sym typeface="Century Schoolbook"/>
              </a:rPr>
              <a:t>[10].</a:t>
            </a:r>
            <a:r>
              <a:rPr lang="en" sz="1400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Weights of materials (provided by ASCE 7-10) to determine dead load, Tributary widths determined, Uplift of wind considered</a:t>
            </a:r>
          </a:p>
        </p:txBody>
      </p:sp>
    </p:spTree>
    <p:extLst>
      <p:ext uri="{BB962C8B-B14F-4D97-AF65-F5344CB8AC3E}">
        <p14:creationId xmlns:p14="http://schemas.microsoft.com/office/powerpoint/2010/main" val="713106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198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7208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chemeClr val="accen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 title="Page Number Shape"/>
          <p:cNvSpPr/>
          <p:nvPr/>
        </p:nvSpPr>
        <p:spPr>
          <a:xfrm>
            <a:off x="8838008" y="891903"/>
            <a:ext cx="306000" cy="61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120000"/>
                </a:lnTo>
                <a:lnTo>
                  <a:pt x="112462" y="119900"/>
                </a:lnTo>
                <a:lnTo>
                  <a:pt x="104991" y="119534"/>
                </a:lnTo>
                <a:lnTo>
                  <a:pt x="97654" y="118970"/>
                </a:lnTo>
                <a:lnTo>
                  <a:pt x="90516" y="118172"/>
                </a:lnTo>
                <a:lnTo>
                  <a:pt x="83446" y="117176"/>
                </a:lnTo>
                <a:lnTo>
                  <a:pt x="76709" y="115946"/>
                </a:lnTo>
                <a:lnTo>
                  <a:pt x="70038" y="114551"/>
                </a:lnTo>
                <a:lnTo>
                  <a:pt x="63568" y="112990"/>
                </a:lnTo>
                <a:lnTo>
                  <a:pt x="57365" y="111196"/>
                </a:lnTo>
                <a:lnTo>
                  <a:pt x="51428" y="109269"/>
                </a:lnTo>
                <a:lnTo>
                  <a:pt x="45758" y="107109"/>
                </a:lnTo>
                <a:lnTo>
                  <a:pt x="40289" y="104850"/>
                </a:lnTo>
                <a:lnTo>
                  <a:pt x="35152" y="102425"/>
                </a:lnTo>
                <a:lnTo>
                  <a:pt x="30283" y="99833"/>
                </a:lnTo>
                <a:lnTo>
                  <a:pt x="25747" y="97109"/>
                </a:lnTo>
                <a:lnTo>
                  <a:pt x="21545" y="94285"/>
                </a:lnTo>
                <a:lnTo>
                  <a:pt x="17676" y="91295"/>
                </a:lnTo>
                <a:lnTo>
                  <a:pt x="14074" y="88205"/>
                </a:lnTo>
                <a:lnTo>
                  <a:pt x="10872" y="85016"/>
                </a:lnTo>
                <a:lnTo>
                  <a:pt x="8071" y="81694"/>
                </a:lnTo>
                <a:lnTo>
                  <a:pt x="5669" y="78272"/>
                </a:lnTo>
                <a:lnTo>
                  <a:pt x="3668" y="74784"/>
                </a:lnTo>
                <a:lnTo>
                  <a:pt x="2134" y="71196"/>
                </a:lnTo>
                <a:lnTo>
                  <a:pt x="933" y="67541"/>
                </a:lnTo>
                <a:lnTo>
                  <a:pt x="266" y="63787"/>
                </a:lnTo>
                <a:lnTo>
                  <a:pt x="0" y="60000"/>
                </a:lnTo>
                <a:lnTo>
                  <a:pt x="266" y="56212"/>
                </a:lnTo>
                <a:lnTo>
                  <a:pt x="933" y="52491"/>
                </a:lnTo>
                <a:lnTo>
                  <a:pt x="2134" y="48803"/>
                </a:lnTo>
                <a:lnTo>
                  <a:pt x="3668" y="45249"/>
                </a:lnTo>
                <a:lnTo>
                  <a:pt x="5669" y="41727"/>
                </a:lnTo>
                <a:lnTo>
                  <a:pt x="8071" y="38338"/>
                </a:lnTo>
                <a:lnTo>
                  <a:pt x="10872" y="35016"/>
                </a:lnTo>
                <a:lnTo>
                  <a:pt x="14074" y="31827"/>
                </a:lnTo>
                <a:lnTo>
                  <a:pt x="17676" y="28704"/>
                </a:lnTo>
                <a:lnTo>
                  <a:pt x="21545" y="25714"/>
                </a:lnTo>
                <a:lnTo>
                  <a:pt x="25747" y="22890"/>
                </a:lnTo>
                <a:lnTo>
                  <a:pt x="30283" y="20166"/>
                </a:lnTo>
                <a:lnTo>
                  <a:pt x="35152" y="17574"/>
                </a:lnTo>
                <a:lnTo>
                  <a:pt x="40289" y="15149"/>
                </a:lnTo>
                <a:lnTo>
                  <a:pt x="45758" y="12890"/>
                </a:lnTo>
                <a:lnTo>
                  <a:pt x="51428" y="10797"/>
                </a:lnTo>
                <a:lnTo>
                  <a:pt x="57365" y="8837"/>
                </a:lnTo>
                <a:lnTo>
                  <a:pt x="63568" y="7043"/>
                </a:lnTo>
                <a:lnTo>
                  <a:pt x="70038" y="5448"/>
                </a:lnTo>
                <a:lnTo>
                  <a:pt x="76709" y="4053"/>
                </a:lnTo>
                <a:lnTo>
                  <a:pt x="83446" y="2823"/>
                </a:lnTo>
                <a:lnTo>
                  <a:pt x="90516" y="1827"/>
                </a:lnTo>
                <a:lnTo>
                  <a:pt x="97654" y="1063"/>
                </a:lnTo>
                <a:lnTo>
                  <a:pt x="104991" y="465"/>
                </a:lnTo>
                <a:lnTo>
                  <a:pt x="112462" y="166"/>
                </a:lnTo>
                <a:lnTo>
                  <a:pt x="120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816685" y="857470"/>
            <a:ext cx="5275800" cy="320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lt2"/>
              </a:buClr>
              <a:buSzPts val="1400"/>
              <a:buFont typeface="Century Schoolbook"/>
              <a:buNone/>
              <a:defRPr sz="5775" b="0" i="1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 rtl="0">
              <a:spcBef>
                <a:spcPts val="0"/>
              </a:spcBef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816685" y="4153444"/>
            <a:ext cx="5275800" cy="52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4000"/>
              </a:lnSpc>
              <a:spcBef>
                <a:spcPts val="0"/>
              </a:spcBef>
              <a:buClr>
                <a:schemeClr val="lt2"/>
              </a:buClr>
              <a:buSzPts val="1500"/>
              <a:buFont typeface="Arial"/>
              <a:buNone/>
              <a:defRPr sz="1500" b="0" i="1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342900" marR="0" lvl="1" indent="0" algn="ctr" rtl="0">
              <a:lnSpc>
                <a:spcPct val="112000"/>
              </a:lnSpc>
              <a:spcBef>
                <a:spcPts val="675"/>
              </a:spcBef>
              <a:buClr>
                <a:srgbClr val="FEFEFE"/>
              </a:buClr>
              <a:buSzPts val="1350"/>
              <a:buFont typeface="Corbel"/>
              <a:buNone/>
              <a:defRPr sz="1500" b="0" i="0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685800" marR="0" lvl="2" indent="0" algn="ctr" rtl="0">
              <a:lnSpc>
                <a:spcPct val="112000"/>
              </a:lnSpc>
              <a:spcBef>
                <a:spcPts val="675"/>
              </a:spcBef>
              <a:buClr>
                <a:srgbClr val="FEFEFE"/>
              </a:buClr>
              <a:buSzPts val="1200"/>
              <a:buFont typeface="Arial"/>
              <a:buNone/>
              <a:defRPr sz="1350" b="0" i="0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28700" marR="0" lvl="3" indent="0" algn="ctr" rtl="0">
              <a:lnSpc>
                <a:spcPct val="112000"/>
              </a:lnSpc>
              <a:spcBef>
                <a:spcPts val="675"/>
              </a:spcBef>
              <a:buClr>
                <a:srgbClr val="FEFEFE"/>
              </a:buClr>
              <a:buSzPts val="1050"/>
              <a:buFont typeface="Corbel"/>
              <a:buNone/>
              <a:defRPr sz="1200" b="0" i="0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371600" marR="0" lvl="4" indent="0" algn="ctr" rtl="0">
              <a:lnSpc>
                <a:spcPct val="112000"/>
              </a:lnSpc>
              <a:spcBef>
                <a:spcPts val="675"/>
              </a:spcBef>
              <a:buClr>
                <a:srgbClr val="FEFEFE"/>
              </a:buClr>
              <a:buSzPts val="1050"/>
              <a:buFont typeface="Arial"/>
              <a:buNone/>
              <a:defRPr sz="1200" b="0" i="1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714500" marR="0" lvl="5" indent="0" algn="ctr" rtl="0">
              <a:lnSpc>
                <a:spcPct val="112000"/>
              </a:lnSpc>
              <a:spcBef>
                <a:spcPts val="975"/>
              </a:spcBef>
              <a:buClr>
                <a:srgbClr val="FEFEFE"/>
              </a:buClr>
              <a:buSzPts val="1050"/>
              <a:buFont typeface="Corbel"/>
              <a:buNone/>
              <a:defRPr sz="1200" b="0" i="0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057400" marR="0" lvl="6" indent="0" algn="ctr" rtl="0">
              <a:lnSpc>
                <a:spcPct val="112000"/>
              </a:lnSpc>
              <a:spcBef>
                <a:spcPts val="975"/>
              </a:spcBef>
              <a:buClr>
                <a:srgbClr val="FEFEFE"/>
              </a:buClr>
              <a:buSzPts val="1050"/>
              <a:buFont typeface="Arial"/>
              <a:buNone/>
              <a:defRPr sz="1200" b="0" i="1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400300" marR="0" lvl="7" indent="0" algn="ctr" rtl="0">
              <a:lnSpc>
                <a:spcPct val="112000"/>
              </a:lnSpc>
              <a:spcBef>
                <a:spcPts val="975"/>
              </a:spcBef>
              <a:buClr>
                <a:srgbClr val="FEFEFE"/>
              </a:buClr>
              <a:buSzPts val="1050"/>
              <a:buFont typeface="Corbel"/>
              <a:buNone/>
              <a:defRPr sz="1200" b="0" i="0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743200" marR="0" lvl="8" indent="0" algn="ctr" rtl="0">
              <a:lnSpc>
                <a:spcPct val="112000"/>
              </a:lnSpc>
              <a:spcBef>
                <a:spcPts val="975"/>
              </a:spcBef>
              <a:buClr>
                <a:srgbClr val="FEFEFE"/>
              </a:buClr>
              <a:buSzPts val="1050"/>
              <a:buFont typeface="Arial"/>
              <a:buNone/>
              <a:defRPr sz="1200" b="0" i="1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816685" y="4735830"/>
            <a:ext cx="1197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entury Schoolbook"/>
              <a:buNone/>
              <a:defRPr sz="900" b="0" i="1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2250444" y="4735830"/>
            <a:ext cx="3842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entury Schoolbook"/>
              <a:buNone/>
              <a:defRPr sz="900" b="0" i="1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838008" y="1062162"/>
            <a:ext cx="306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</a:pPr>
            <a:fld id="{00000000-1234-1234-1234-123412341234}" type="slidenum">
              <a:rPr lang="en" sz="1000" b="0" i="1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 b="0" i="1" u="none" strike="noStrike" cap="non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0" name="Shape 20" title="Verticle Rule Line"/>
          <p:cNvCxnSpPr/>
          <p:nvPr/>
        </p:nvCxnSpPr>
        <p:spPr>
          <a:xfrm>
            <a:off x="580391" y="942975"/>
            <a:ext cx="0" cy="4200600"/>
          </a:xfrm>
          <a:prstGeom prst="straightConnector1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571501" y="4447545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571501" y="4735830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900" b="1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838008" y="4205694"/>
            <a:ext cx="306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entury Schoolbook"/>
              <a:buNone/>
            </a:pPr>
            <a:fld id="{00000000-1234-1234-1234-123412341234}" type="slidenum">
              <a:rPr lang="en" sz="900" b="0" i="1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‹#›</a:t>
            </a:fld>
            <a:endParaRPr lang="en" sz="900" b="0" i="1" u="none" strike="noStrike" cap="none">
              <a:solidFill>
                <a:schemeClr val="lt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571500" y="416609"/>
            <a:ext cx="2879100" cy="144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93000"/>
              </a:lnSpc>
              <a:spcBef>
                <a:spcPts val="0"/>
              </a:spcBef>
              <a:buClr>
                <a:schemeClr val="accent1"/>
              </a:buClr>
              <a:buSzPts val="1400"/>
              <a:buFont typeface="Century Schoolbook"/>
              <a:buNone/>
              <a:defRPr sz="300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 rtl="0">
              <a:spcBef>
                <a:spcPts val="0"/>
              </a:spcBef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886200" y="423110"/>
            <a:ext cx="4686300" cy="421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2598" marR="0" lvl="0" indent="-11734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212598" marR="0" lvl="1" indent="-12687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350"/>
              <a:buFont typeface="Corbel"/>
              <a:buChar char="–"/>
              <a:defRPr sz="13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12598" marR="0" lvl="2" indent="-13639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212598" marR="0" lvl="3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12598" marR="0" lvl="4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12598" marR="0" lvl="5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2598" marR="0" lvl="6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12598" marR="0" lvl="7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2598" marR="0" lvl="8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571500" y="1966134"/>
            <a:ext cx="2879100" cy="242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25000"/>
              </a:lnSpc>
              <a:spcBef>
                <a:spcPts val="675"/>
              </a:spcBef>
              <a:buClr>
                <a:srgbClr val="262626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342900" marR="0" lvl="1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350"/>
              <a:buFont typeface="Corbel"/>
              <a:buNone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685800" marR="0" lvl="2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28700" marR="0" lvl="3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Corbel"/>
              <a:buNone/>
              <a:defRPr sz="7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371600" marR="0" lvl="4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Arial"/>
              <a:buNone/>
              <a:defRPr sz="7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714500" marR="0" lvl="5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None/>
              <a:defRPr sz="7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057400" marR="0" lvl="6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None/>
              <a:defRPr sz="7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400300" marR="0" lvl="7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None/>
              <a:defRPr sz="7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743200" marR="0" lvl="8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None/>
              <a:defRPr sz="7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571501" y="4447545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571501" y="4735830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900" b="1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838008" y="4205694"/>
            <a:ext cx="306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</a:pPr>
            <a:fld id="{00000000-1234-1234-1234-123412341234}" type="slidenum">
              <a:rPr lang="en" sz="1000" b="0" i="1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 b="0" i="1" u="none" strike="noStrike" cap="non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569214" y="417946"/>
            <a:ext cx="2880300" cy="143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93000"/>
              </a:lnSpc>
              <a:spcBef>
                <a:spcPts val="0"/>
              </a:spcBef>
              <a:buClr>
                <a:schemeClr val="accent1"/>
              </a:buClr>
              <a:buSzPts val="1400"/>
              <a:buFont typeface="Century Schoolbook"/>
              <a:buNone/>
              <a:defRPr sz="300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 rtl="0">
              <a:spcBef>
                <a:spcPts val="0"/>
              </a:spcBef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pic" idx="2"/>
          </p:nvPr>
        </p:nvSpPr>
        <p:spPr>
          <a:xfrm>
            <a:off x="3943350" y="1"/>
            <a:ext cx="4629300" cy="514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342900" marR="0" lvl="1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400"/>
              <a:buFont typeface="Corbel"/>
              <a:buNone/>
              <a:defRPr sz="21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685800" marR="0" lvl="2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28700" marR="0" lvl="3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400"/>
              <a:buFont typeface="Corbel"/>
              <a:buNone/>
              <a:defRPr sz="15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371600" marR="0" lvl="4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400"/>
              <a:buFont typeface="Arial"/>
              <a:buNone/>
              <a:defRPr sz="150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714500" marR="0" lvl="5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400"/>
              <a:buFont typeface="Corbel"/>
              <a:buNone/>
              <a:defRPr sz="15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057400" marR="0" lvl="6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400"/>
              <a:buFont typeface="Arial"/>
              <a:buNone/>
              <a:defRPr sz="150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400300" marR="0" lvl="7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400"/>
              <a:buFont typeface="Corbel"/>
              <a:buNone/>
              <a:defRPr sz="15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743200" marR="0" lvl="8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400"/>
              <a:buFont typeface="Arial"/>
              <a:buNone/>
              <a:defRPr sz="150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 dirty="0"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569214" y="1966134"/>
            <a:ext cx="2880300" cy="242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25000"/>
              </a:lnSpc>
              <a:spcBef>
                <a:spcPts val="675"/>
              </a:spcBef>
              <a:buClr>
                <a:srgbClr val="262626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342900" marR="0" lvl="1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350"/>
              <a:buFont typeface="Corbel"/>
              <a:buNone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685800" marR="0" lvl="2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28700" marR="0" lvl="3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Corbel"/>
              <a:buNone/>
              <a:defRPr sz="7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371600" marR="0" lvl="4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Arial"/>
              <a:buNone/>
              <a:defRPr sz="7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714500" marR="0" lvl="5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None/>
              <a:defRPr sz="7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057400" marR="0" lvl="6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None/>
              <a:defRPr sz="7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400300" marR="0" lvl="7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None/>
              <a:defRPr sz="7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743200" marR="0" lvl="8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None/>
              <a:defRPr sz="7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571501" y="4447545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571501" y="4735830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900" b="1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838008" y="4205694"/>
            <a:ext cx="306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</a:pPr>
            <a:fld id="{00000000-1234-1234-1234-123412341234}" type="slidenum">
              <a:rPr lang="en" sz="1000" b="0" i="1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 b="0" i="1" u="none" strike="noStrike" cap="non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571500" y="419759"/>
            <a:ext cx="2875500" cy="3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ts val="1400"/>
              <a:buFont typeface="Century Schoolbook"/>
              <a:buNone/>
              <a:defRPr sz="3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 rtl="0">
              <a:spcBef>
                <a:spcPts val="0"/>
              </a:spcBef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 rot="5400000">
            <a:off x="4135349" y="230910"/>
            <a:ext cx="4188000" cy="468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2598" marR="0" lvl="0" indent="-11734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212598" marR="0" lvl="1" indent="-12687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350"/>
              <a:buFont typeface="Corbel"/>
              <a:buChar char="–"/>
              <a:defRPr sz="13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12598" marR="0" lvl="2" indent="-13639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212598" marR="0" lvl="3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12598" marR="0" lvl="4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12598" marR="0" lvl="5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2598" marR="0" lvl="6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12598" marR="0" lvl="7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2598" marR="0" lvl="8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571501" y="4447545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571501" y="4735830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900" b="1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838008" y="4205694"/>
            <a:ext cx="306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</a:pPr>
            <a:fld id="{00000000-1234-1234-1234-123412341234}" type="slidenum">
              <a:rPr lang="en" sz="1000" b="0" i="1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 b="0" i="1" u="none" strike="noStrike" cap="non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>
  <p:cSld name="Vertical Title and 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 title="Page Number Shape"/>
          <p:cNvSpPr/>
          <p:nvPr/>
        </p:nvSpPr>
        <p:spPr>
          <a:xfrm>
            <a:off x="8838008" y="4035435"/>
            <a:ext cx="306000" cy="61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120000"/>
                </a:lnTo>
                <a:lnTo>
                  <a:pt x="112462" y="119900"/>
                </a:lnTo>
                <a:lnTo>
                  <a:pt x="104991" y="119534"/>
                </a:lnTo>
                <a:lnTo>
                  <a:pt x="97654" y="118970"/>
                </a:lnTo>
                <a:lnTo>
                  <a:pt x="90516" y="118172"/>
                </a:lnTo>
                <a:lnTo>
                  <a:pt x="83446" y="117176"/>
                </a:lnTo>
                <a:lnTo>
                  <a:pt x="76709" y="115946"/>
                </a:lnTo>
                <a:lnTo>
                  <a:pt x="70038" y="114551"/>
                </a:lnTo>
                <a:lnTo>
                  <a:pt x="63568" y="112990"/>
                </a:lnTo>
                <a:lnTo>
                  <a:pt x="57365" y="111196"/>
                </a:lnTo>
                <a:lnTo>
                  <a:pt x="51428" y="109269"/>
                </a:lnTo>
                <a:lnTo>
                  <a:pt x="45758" y="107109"/>
                </a:lnTo>
                <a:lnTo>
                  <a:pt x="40289" y="104850"/>
                </a:lnTo>
                <a:lnTo>
                  <a:pt x="35152" y="102425"/>
                </a:lnTo>
                <a:lnTo>
                  <a:pt x="30283" y="99833"/>
                </a:lnTo>
                <a:lnTo>
                  <a:pt x="25747" y="97109"/>
                </a:lnTo>
                <a:lnTo>
                  <a:pt x="21545" y="94285"/>
                </a:lnTo>
                <a:lnTo>
                  <a:pt x="17676" y="91295"/>
                </a:lnTo>
                <a:lnTo>
                  <a:pt x="14074" y="88205"/>
                </a:lnTo>
                <a:lnTo>
                  <a:pt x="10872" y="85016"/>
                </a:lnTo>
                <a:lnTo>
                  <a:pt x="8071" y="81694"/>
                </a:lnTo>
                <a:lnTo>
                  <a:pt x="5669" y="78272"/>
                </a:lnTo>
                <a:lnTo>
                  <a:pt x="3668" y="74784"/>
                </a:lnTo>
                <a:lnTo>
                  <a:pt x="2134" y="71196"/>
                </a:lnTo>
                <a:lnTo>
                  <a:pt x="933" y="67541"/>
                </a:lnTo>
                <a:lnTo>
                  <a:pt x="266" y="63787"/>
                </a:lnTo>
                <a:lnTo>
                  <a:pt x="0" y="60000"/>
                </a:lnTo>
                <a:lnTo>
                  <a:pt x="266" y="56212"/>
                </a:lnTo>
                <a:lnTo>
                  <a:pt x="933" y="52491"/>
                </a:lnTo>
                <a:lnTo>
                  <a:pt x="2134" y="48803"/>
                </a:lnTo>
                <a:lnTo>
                  <a:pt x="3668" y="45249"/>
                </a:lnTo>
                <a:lnTo>
                  <a:pt x="5669" y="41727"/>
                </a:lnTo>
                <a:lnTo>
                  <a:pt x="8071" y="38338"/>
                </a:lnTo>
                <a:lnTo>
                  <a:pt x="10872" y="35016"/>
                </a:lnTo>
                <a:lnTo>
                  <a:pt x="14074" y="31827"/>
                </a:lnTo>
                <a:lnTo>
                  <a:pt x="17676" y="28704"/>
                </a:lnTo>
                <a:lnTo>
                  <a:pt x="21545" y="25714"/>
                </a:lnTo>
                <a:lnTo>
                  <a:pt x="25747" y="22890"/>
                </a:lnTo>
                <a:lnTo>
                  <a:pt x="30283" y="20166"/>
                </a:lnTo>
                <a:lnTo>
                  <a:pt x="35152" y="17574"/>
                </a:lnTo>
                <a:lnTo>
                  <a:pt x="40289" y="15149"/>
                </a:lnTo>
                <a:lnTo>
                  <a:pt x="45758" y="12890"/>
                </a:lnTo>
                <a:lnTo>
                  <a:pt x="51428" y="10797"/>
                </a:lnTo>
                <a:lnTo>
                  <a:pt x="57365" y="8837"/>
                </a:lnTo>
                <a:lnTo>
                  <a:pt x="63568" y="7043"/>
                </a:lnTo>
                <a:lnTo>
                  <a:pt x="70038" y="5448"/>
                </a:lnTo>
                <a:lnTo>
                  <a:pt x="76709" y="4053"/>
                </a:lnTo>
                <a:lnTo>
                  <a:pt x="83446" y="2823"/>
                </a:lnTo>
                <a:lnTo>
                  <a:pt x="90516" y="1827"/>
                </a:lnTo>
                <a:lnTo>
                  <a:pt x="97654" y="1063"/>
                </a:lnTo>
                <a:lnTo>
                  <a:pt x="104991" y="465"/>
                </a:lnTo>
                <a:lnTo>
                  <a:pt x="112462" y="166"/>
                </a:lnTo>
                <a:lnTo>
                  <a:pt x="1200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 rot="5400000">
            <a:off x="5156277" y="1318898"/>
            <a:ext cx="3508500" cy="18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ts val="1400"/>
              <a:buFont typeface="Century Schoolbook"/>
              <a:buNone/>
              <a:defRPr sz="3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 rtl="0">
              <a:spcBef>
                <a:spcPts val="0"/>
              </a:spcBef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 rot="5400000">
            <a:off x="1525859" y="-415101"/>
            <a:ext cx="3508500" cy="530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2598" marR="0" lvl="0" indent="-11734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212598" marR="0" lvl="1" indent="-12687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350"/>
              <a:buFont typeface="Corbel"/>
              <a:buChar char="–"/>
              <a:defRPr sz="13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12598" marR="0" lvl="2" indent="-13639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212598" marR="0" lvl="3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12598" marR="0" lvl="4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12598" marR="0" lvl="5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2598" marR="0" lvl="6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12598" marR="0" lvl="7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2598" marR="0" lvl="8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902140" y="4445349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4902140" y="4736962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900" b="1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838008" y="4205694"/>
            <a:ext cx="306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</a:pPr>
            <a:fld id="{00000000-1234-1234-1234-123412341234}" type="slidenum">
              <a:rPr lang="en" sz="1000" b="0" i="1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 b="0" i="1" u="none" strike="noStrike" cap="non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12" name="Shape 112" title="Horizontal Rule Line"/>
          <p:cNvCxnSpPr/>
          <p:nvPr/>
        </p:nvCxnSpPr>
        <p:spPr>
          <a:xfrm>
            <a:off x="1" y="4649798"/>
            <a:ext cx="7695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ts val="1400"/>
              <a:buFont typeface="Century Schoolbook"/>
              <a:buNone/>
              <a:defRPr sz="300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 rtl="0">
              <a:spcBef>
                <a:spcPts val="0"/>
              </a:spcBef>
              <a:buSzPts val="1400"/>
              <a:buNone/>
              <a:defRPr sz="3000"/>
            </a:lvl2pPr>
            <a:lvl3pPr lvl="2" indent="0" rtl="0">
              <a:spcBef>
                <a:spcPts val="0"/>
              </a:spcBef>
              <a:buSzPts val="1400"/>
              <a:buNone/>
              <a:defRPr sz="3000"/>
            </a:lvl3pPr>
            <a:lvl4pPr lvl="3" indent="0" rtl="0">
              <a:spcBef>
                <a:spcPts val="0"/>
              </a:spcBef>
              <a:buSzPts val="1400"/>
              <a:buNone/>
              <a:defRPr sz="3000"/>
            </a:lvl4pPr>
            <a:lvl5pPr lvl="4" indent="0" rtl="0">
              <a:spcBef>
                <a:spcPts val="0"/>
              </a:spcBef>
              <a:buSzPts val="1400"/>
              <a:buNone/>
              <a:defRPr sz="3000"/>
            </a:lvl5pPr>
            <a:lvl6pPr lvl="5" indent="0" rtl="0">
              <a:spcBef>
                <a:spcPts val="0"/>
              </a:spcBef>
              <a:buSzPts val="1400"/>
              <a:buNone/>
              <a:defRPr sz="3000"/>
            </a:lvl6pPr>
            <a:lvl7pPr lvl="6" indent="0" rtl="0">
              <a:spcBef>
                <a:spcPts val="0"/>
              </a:spcBef>
              <a:buSzPts val="1400"/>
              <a:buNone/>
              <a:defRPr sz="3000"/>
            </a:lvl7pPr>
            <a:lvl8pPr lvl="7" indent="0" rtl="0">
              <a:spcBef>
                <a:spcPts val="0"/>
              </a:spcBef>
              <a:buSzPts val="1400"/>
              <a:buNone/>
              <a:defRPr sz="3000"/>
            </a:lvl8pPr>
            <a:lvl9pPr lvl="8" indent="0" rtl="0">
              <a:spcBef>
                <a:spcPts val="0"/>
              </a:spcBef>
              <a:buSzPts val="1400"/>
              <a:buNone/>
              <a:defRPr sz="30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99399"/>
            <a:ext cx="2808000" cy="278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2598" marR="0" lvl="0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212598" marR="0" lvl="1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Corbel"/>
              <a:buChar char="–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12598" marR="0" lvl="2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212598" marR="0" lvl="3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Corbel"/>
              <a:buChar char="–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12598" marR="0" lvl="4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12598" marR="0" lvl="5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Corbel"/>
              <a:buChar char="–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2598" marR="0" lvl="6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12598" marR="0" lvl="7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Corbel"/>
              <a:buChar char="–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2598" marR="0" lvl="8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entury Schoolbook"/>
              <a:buNone/>
            </a:pPr>
            <a:fld id="{00000000-1234-1234-1234-123412341234}" type="slidenum">
              <a:rPr lang="en" sz="900" b="0" i="1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‹#›</a:t>
            </a:fld>
            <a:endParaRPr lang="en" sz="900" b="0" i="1" u="none" strike="noStrike" cap="none">
              <a:solidFill>
                <a:schemeClr val="lt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ts val="1400"/>
              <a:buFont typeface="Century Schoolbook"/>
              <a:buNone/>
              <a:defRPr sz="3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 rtl="0">
              <a:spcBef>
                <a:spcPts val="0"/>
              </a:spcBef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2598" marR="0" lvl="0" indent="-1236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212598" marR="0" lvl="1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Corbel"/>
              <a:buChar char="–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12598" marR="0" lvl="2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212598" marR="0" lvl="3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Corbel"/>
              <a:buChar char="–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12598" marR="0" lvl="4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12598" marR="0" lvl="5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Corbel"/>
              <a:buChar char="–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2598" marR="0" lvl="6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12598" marR="0" lvl="7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Corbel"/>
              <a:buChar char="–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2598" marR="0" lvl="8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2598" marR="0" lvl="0" indent="-1236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212598" marR="0" lvl="1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Corbel"/>
              <a:buChar char="–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12598" marR="0" lvl="2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212598" marR="0" lvl="3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Corbel"/>
              <a:buChar char="–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12598" marR="0" lvl="4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12598" marR="0" lvl="5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Corbel"/>
              <a:buChar char="–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2598" marR="0" lvl="6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12598" marR="0" lvl="7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Corbel"/>
              <a:buChar char="–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2598" marR="0" lvl="8" indent="-1363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entury Schoolbook"/>
              <a:buNone/>
            </a:pPr>
            <a:fld id="{00000000-1234-1234-1234-123412341234}" type="slidenum">
              <a:rPr lang="en" sz="900" b="0" i="1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‹#›</a:t>
            </a:fld>
            <a:endParaRPr lang="en" sz="900" b="0" i="1" u="none" strike="noStrike" cap="none">
              <a:solidFill>
                <a:schemeClr val="lt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571500" y="419759"/>
            <a:ext cx="2875500" cy="3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ts val="1400"/>
              <a:buFont typeface="Century Schoolbook"/>
              <a:buNone/>
              <a:defRPr sz="3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 rtl="0">
              <a:spcBef>
                <a:spcPts val="0"/>
              </a:spcBef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571501" y="4447545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571501" y="4735830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900" b="1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838008" y="4205694"/>
            <a:ext cx="306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</a:pPr>
            <a:fld id="{00000000-1234-1234-1234-123412341234}" type="slidenum">
              <a:rPr lang="en" sz="1000" b="0" i="1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 b="0" i="1" u="none" strike="noStrike" cap="non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chemeClr val="accen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 title="Page Number Shape"/>
          <p:cNvSpPr/>
          <p:nvPr/>
        </p:nvSpPr>
        <p:spPr>
          <a:xfrm>
            <a:off x="8838008" y="891903"/>
            <a:ext cx="306000" cy="61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120000"/>
                </a:lnTo>
                <a:lnTo>
                  <a:pt x="112462" y="119900"/>
                </a:lnTo>
                <a:lnTo>
                  <a:pt x="104991" y="119534"/>
                </a:lnTo>
                <a:lnTo>
                  <a:pt x="97654" y="118970"/>
                </a:lnTo>
                <a:lnTo>
                  <a:pt x="90516" y="118172"/>
                </a:lnTo>
                <a:lnTo>
                  <a:pt x="83446" y="117176"/>
                </a:lnTo>
                <a:lnTo>
                  <a:pt x="76709" y="115946"/>
                </a:lnTo>
                <a:lnTo>
                  <a:pt x="70038" y="114551"/>
                </a:lnTo>
                <a:lnTo>
                  <a:pt x="63568" y="112990"/>
                </a:lnTo>
                <a:lnTo>
                  <a:pt x="57365" y="111196"/>
                </a:lnTo>
                <a:lnTo>
                  <a:pt x="51428" y="109269"/>
                </a:lnTo>
                <a:lnTo>
                  <a:pt x="45758" y="107109"/>
                </a:lnTo>
                <a:lnTo>
                  <a:pt x="40289" y="104850"/>
                </a:lnTo>
                <a:lnTo>
                  <a:pt x="35152" y="102425"/>
                </a:lnTo>
                <a:lnTo>
                  <a:pt x="30283" y="99833"/>
                </a:lnTo>
                <a:lnTo>
                  <a:pt x="25747" y="97109"/>
                </a:lnTo>
                <a:lnTo>
                  <a:pt x="21545" y="94285"/>
                </a:lnTo>
                <a:lnTo>
                  <a:pt x="17676" y="91295"/>
                </a:lnTo>
                <a:lnTo>
                  <a:pt x="14074" y="88205"/>
                </a:lnTo>
                <a:lnTo>
                  <a:pt x="10872" y="85016"/>
                </a:lnTo>
                <a:lnTo>
                  <a:pt x="8071" y="81694"/>
                </a:lnTo>
                <a:lnTo>
                  <a:pt x="5669" y="78272"/>
                </a:lnTo>
                <a:lnTo>
                  <a:pt x="3668" y="74784"/>
                </a:lnTo>
                <a:lnTo>
                  <a:pt x="2134" y="71196"/>
                </a:lnTo>
                <a:lnTo>
                  <a:pt x="933" y="67541"/>
                </a:lnTo>
                <a:lnTo>
                  <a:pt x="266" y="63787"/>
                </a:lnTo>
                <a:lnTo>
                  <a:pt x="0" y="60000"/>
                </a:lnTo>
                <a:lnTo>
                  <a:pt x="266" y="56212"/>
                </a:lnTo>
                <a:lnTo>
                  <a:pt x="933" y="52491"/>
                </a:lnTo>
                <a:lnTo>
                  <a:pt x="2134" y="48803"/>
                </a:lnTo>
                <a:lnTo>
                  <a:pt x="3668" y="45249"/>
                </a:lnTo>
                <a:lnTo>
                  <a:pt x="5669" y="41727"/>
                </a:lnTo>
                <a:lnTo>
                  <a:pt x="8071" y="38338"/>
                </a:lnTo>
                <a:lnTo>
                  <a:pt x="10872" y="35016"/>
                </a:lnTo>
                <a:lnTo>
                  <a:pt x="14074" y="31827"/>
                </a:lnTo>
                <a:lnTo>
                  <a:pt x="17676" y="28704"/>
                </a:lnTo>
                <a:lnTo>
                  <a:pt x="21545" y="25714"/>
                </a:lnTo>
                <a:lnTo>
                  <a:pt x="25747" y="22890"/>
                </a:lnTo>
                <a:lnTo>
                  <a:pt x="30283" y="20166"/>
                </a:lnTo>
                <a:lnTo>
                  <a:pt x="35152" y="17574"/>
                </a:lnTo>
                <a:lnTo>
                  <a:pt x="40289" y="15149"/>
                </a:lnTo>
                <a:lnTo>
                  <a:pt x="45758" y="12890"/>
                </a:lnTo>
                <a:lnTo>
                  <a:pt x="51428" y="10797"/>
                </a:lnTo>
                <a:lnTo>
                  <a:pt x="57365" y="8837"/>
                </a:lnTo>
                <a:lnTo>
                  <a:pt x="63568" y="7043"/>
                </a:lnTo>
                <a:lnTo>
                  <a:pt x="70038" y="5448"/>
                </a:lnTo>
                <a:lnTo>
                  <a:pt x="76709" y="4053"/>
                </a:lnTo>
                <a:lnTo>
                  <a:pt x="83446" y="2823"/>
                </a:lnTo>
                <a:lnTo>
                  <a:pt x="90516" y="1827"/>
                </a:lnTo>
                <a:lnTo>
                  <a:pt x="97654" y="1063"/>
                </a:lnTo>
                <a:lnTo>
                  <a:pt x="104991" y="465"/>
                </a:lnTo>
                <a:lnTo>
                  <a:pt x="112462" y="166"/>
                </a:lnTo>
                <a:lnTo>
                  <a:pt x="120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5" name="Shape 45"/>
          <p:cNvSpPr txBox="1">
            <a:spLocks noGrp="1"/>
          </p:cNvSpPr>
          <p:nvPr>
            <p:ph type="ctrTitle"/>
          </p:nvPr>
        </p:nvSpPr>
        <p:spPr>
          <a:xfrm>
            <a:off x="816685" y="857470"/>
            <a:ext cx="5275800" cy="320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lt2"/>
              </a:buClr>
              <a:buSzPts val="1400"/>
              <a:buFont typeface="Century Schoolbook"/>
              <a:buNone/>
              <a:defRPr sz="5775" b="0" i="1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 rtl="0">
              <a:spcBef>
                <a:spcPts val="0"/>
              </a:spcBef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816685" y="4153444"/>
            <a:ext cx="5275800" cy="52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4000"/>
              </a:lnSpc>
              <a:spcBef>
                <a:spcPts val="0"/>
              </a:spcBef>
              <a:buClr>
                <a:schemeClr val="lt2"/>
              </a:buClr>
              <a:buSzPts val="1500"/>
              <a:buFont typeface="Arial"/>
              <a:buNone/>
              <a:defRPr sz="1500" b="0" i="1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342900" marR="0" lvl="1" indent="0" algn="ctr" rtl="0">
              <a:lnSpc>
                <a:spcPct val="112000"/>
              </a:lnSpc>
              <a:spcBef>
                <a:spcPts val="675"/>
              </a:spcBef>
              <a:buClr>
                <a:srgbClr val="FEFEFE"/>
              </a:buClr>
              <a:buSzPts val="1350"/>
              <a:buFont typeface="Corbel"/>
              <a:buNone/>
              <a:defRPr sz="1500" b="0" i="0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685800" marR="0" lvl="2" indent="0" algn="ctr" rtl="0">
              <a:lnSpc>
                <a:spcPct val="112000"/>
              </a:lnSpc>
              <a:spcBef>
                <a:spcPts val="675"/>
              </a:spcBef>
              <a:buClr>
                <a:srgbClr val="FEFEFE"/>
              </a:buClr>
              <a:buSzPts val="1200"/>
              <a:buFont typeface="Arial"/>
              <a:buNone/>
              <a:defRPr sz="1350" b="0" i="0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28700" marR="0" lvl="3" indent="0" algn="ctr" rtl="0">
              <a:lnSpc>
                <a:spcPct val="112000"/>
              </a:lnSpc>
              <a:spcBef>
                <a:spcPts val="675"/>
              </a:spcBef>
              <a:buClr>
                <a:srgbClr val="FEFEFE"/>
              </a:buClr>
              <a:buSzPts val="1050"/>
              <a:buFont typeface="Corbel"/>
              <a:buNone/>
              <a:defRPr sz="1200" b="0" i="0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371600" marR="0" lvl="4" indent="0" algn="ctr" rtl="0">
              <a:lnSpc>
                <a:spcPct val="112000"/>
              </a:lnSpc>
              <a:spcBef>
                <a:spcPts val="675"/>
              </a:spcBef>
              <a:buClr>
                <a:srgbClr val="FEFEFE"/>
              </a:buClr>
              <a:buSzPts val="1050"/>
              <a:buFont typeface="Arial"/>
              <a:buNone/>
              <a:defRPr sz="1200" b="0" i="1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714500" marR="0" lvl="5" indent="0" algn="ctr" rtl="0">
              <a:lnSpc>
                <a:spcPct val="112000"/>
              </a:lnSpc>
              <a:spcBef>
                <a:spcPts val="975"/>
              </a:spcBef>
              <a:buClr>
                <a:srgbClr val="FEFEFE"/>
              </a:buClr>
              <a:buSzPts val="1050"/>
              <a:buFont typeface="Corbel"/>
              <a:buNone/>
              <a:defRPr sz="1200" b="0" i="0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057400" marR="0" lvl="6" indent="0" algn="ctr" rtl="0">
              <a:lnSpc>
                <a:spcPct val="112000"/>
              </a:lnSpc>
              <a:spcBef>
                <a:spcPts val="975"/>
              </a:spcBef>
              <a:buClr>
                <a:srgbClr val="FEFEFE"/>
              </a:buClr>
              <a:buSzPts val="1050"/>
              <a:buFont typeface="Arial"/>
              <a:buNone/>
              <a:defRPr sz="1200" b="0" i="1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400300" marR="0" lvl="7" indent="0" algn="ctr" rtl="0">
              <a:lnSpc>
                <a:spcPct val="112000"/>
              </a:lnSpc>
              <a:spcBef>
                <a:spcPts val="975"/>
              </a:spcBef>
              <a:buClr>
                <a:srgbClr val="FEFEFE"/>
              </a:buClr>
              <a:buSzPts val="1050"/>
              <a:buFont typeface="Corbel"/>
              <a:buNone/>
              <a:defRPr sz="1200" b="0" i="0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743200" marR="0" lvl="8" indent="0" algn="ctr" rtl="0">
              <a:lnSpc>
                <a:spcPct val="112000"/>
              </a:lnSpc>
              <a:spcBef>
                <a:spcPts val="975"/>
              </a:spcBef>
              <a:buClr>
                <a:srgbClr val="FEFEFE"/>
              </a:buClr>
              <a:buSzPts val="1050"/>
              <a:buFont typeface="Arial"/>
              <a:buNone/>
              <a:defRPr sz="1200" b="0" i="1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16685" y="4735830"/>
            <a:ext cx="1197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entury Schoolbook"/>
              <a:buNone/>
              <a:defRPr sz="900" b="0" i="1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2250444" y="4735830"/>
            <a:ext cx="3842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entury Schoolbook"/>
              <a:buNone/>
              <a:defRPr sz="900" b="0" i="1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838008" y="1062162"/>
            <a:ext cx="306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</a:pPr>
            <a:fld id="{00000000-1234-1234-1234-123412341234}" type="slidenum">
              <a:rPr lang="en" sz="1000" b="0" i="1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 b="0" i="1" u="none" strike="noStrike" cap="non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50" name="Shape 50" title="Verticle Rule Line"/>
          <p:cNvCxnSpPr/>
          <p:nvPr/>
        </p:nvCxnSpPr>
        <p:spPr>
          <a:xfrm>
            <a:off x="580391" y="942975"/>
            <a:ext cx="0" cy="4200600"/>
          </a:xfrm>
          <a:prstGeom prst="straightConnector1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71500" y="419759"/>
            <a:ext cx="2875500" cy="3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ts val="1400"/>
              <a:buFont typeface="Century Schoolbook"/>
              <a:buNone/>
              <a:defRPr sz="3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 rtl="0">
              <a:spcBef>
                <a:spcPts val="0"/>
              </a:spcBef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86200" y="426800"/>
            <a:ext cx="4686300" cy="424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2598" marR="0" lvl="0" indent="-11734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212598" marR="0" lvl="1" indent="-12687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350"/>
              <a:buFont typeface="Corbel"/>
              <a:buChar char="–"/>
              <a:defRPr sz="13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12598" marR="0" lvl="2" indent="-13639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212598" marR="0" lvl="3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12598" marR="0" lvl="4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12598" marR="0" lvl="5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2598" marR="0" lvl="6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12598" marR="0" lvl="7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2598" marR="0" lvl="8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571501" y="4447545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571501" y="4735830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900" b="1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838008" y="4205694"/>
            <a:ext cx="306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</a:pPr>
            <a:fld id="{00000000-1234-1234-1234-123412341234}" type="slidenum">
              <a:rPr lang="en" sz="1000" b="0" i="1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 b="0" i="1" u="none" strike="noStrike" cap="non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Pr>
        <a:solidFill>
          <a:schemeClr val="lt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 title="Page Number Shape"/>
          <p:cNvSpPr/>
          <p:nvPr/>
        </p:nvSpPr>
        <p:spPr>
          <a:xfrm>
            <a:off x="8838008" y="1045311"/>
            <a:ext cx="306000" cy="61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120000"/>
                </a:lnTo>
                <a:lnTo>
                  <a:pt x="112462" y="119900"/>
                </a:lnTo>
                <a:lnTo>
                  <a:pt x="104991" y="119534"/>
                </a:lnTo>
                <a:lnTo>
                  <a:pt x="97654" y="118970"/>
                </a:lnTo>
                <a:lnTo>
                  <a:pt x="90516" y="118172"/>
                </a:lnTo>
                <a:lnTo>
                  <a:pt x="83446" y="117176"/>
                </a:lnTo>
                <a:lnTo>
                  <a:pt x="76709" y="115946"/>
                </a:lnTo>
                <a:lnTo>
                  <a:pt x="70038" y="114551"/>
                </a:lnTo>
                <a:lnTo>
                  <a:pt x="63568" y="112990"/>
                </a:lnTo>
                <a:lnTo>
                  <a:pt x="57365" y="111196"/>
                </a:lnTo>
                <a:lnTo>
                  <a:pt x="51428" y="109269"/>
                </a:lnTo>
                <a:lnTo>
                  <a:pt x="45758" y="107109"/>
                </a:lnTo>
                <a:lnTo>
                  <a:pt x="40289" y="104850"/>
                </a:lnTo>
                <a:lnTo>
                  <a:pt x="35152" y="102425"/>
                </a:lnTo>
                <a:lnTo>
                  <a:pt x="30283" y="99833"/>
                </a:lnTo>
                <a:lnTo>
                  <a:pt x="25747" y="97109"/>
                </a:lnTo>
                <a:lnTo>
                  <a:pt x="21545" y="94285"/>
                </a:lnTo>
                <a:lnTo>
                  <a:pt x="17676" y="91295"/>
                </a:lnTo>
                <a:lnTo>
                  <a:pt x="14074" y="88205"/>
                </a:lnTo>
                <a:lnTo>
                  <a:pt x="10872" y="85016"/>
                </a:lnTo>
                <a:lnTo>
                  <a:pt x="8071" y="81694"/>
                </a:lnTo>
                <a:lnTo>
                  <a:pt x="5669" y="78272"/>
                </a:lnTo>
                <a:lnTo>
                  <a:pt x="3668" y="74784"/>
                </a:lnTo>
                <a:lnTo>
                  <a:pt x="2134" y="71196"/>
                </a:lnTo>
                <a:lnTo>
                  <a:pt x="933" y="67541"/>
                </a:lnTo>
                <a:lnTo>
                  <a:pt x="266" y="63787"/>
                </a:lnTo>
                <a:lnTo>
                  <a:pt x="0" y="60000"/>
                </a:lnTo>
                <a:lnTo>
                  <a:pt x="266" y="56212"/>
                </a:lnTo>
                <a:lnTo>
                  <a:pt x="933" y="52491"/>
                </a:lnTo>
                <a:lnTo>
                  <a:pt x="2134" y="48803"/>
                </a:lnTo>
                <a:lnTo>
                  <a:pt x="3668" y="45249"/>
                </a:lnTo>
                <a:lnTo>
                  <a:pt x="5669" y="41727"/>
                </a:lnTo>
                <a:lnTo>
                  <a:pt x="8071" y="38338"/>
                </a:lnTo>
                <a:lnTo>
                  <a:pt x="10872" y="35016"/>
                </a:lnTo>
                <a:lnTo>
                  <a:pt x="14074" y="31827"/>
                </a:lnTo>
                <a:lnTo>
                  <a:pt x="17676" y="28704"/>
                </a:lnTo>
                <a:lnTo>
                  <a:pt x="21545" y="25714"/>
                </a:lnTo>
                <a:lnTo>
                  <a:pt x="25747" y="22890"/>
                </a:lnTo>
                <a:lnTo>
                  <a:pt x="30283" y="20166"/>
                </a:lnTo>
                <a:lnTo>
                  <a:pt x="35152" y="17574"/>
                </a:lnTo>
                <a:lnTo>
                  <a:pt x="40289" y="15149"/>
                </a:lnTo>
                <a:lnTo>
                  <a:pt x="45758" y="12890"/>
                </a:lnTo>
                <a:lnTo>
                  <a:pt x="51428" y="10797"/>
                </a:lnTo>
                <a:lnTo>
                  <a:pt x="57365" y="8837"/>
                </a:lnTo>
                <a:lnTo>
                  <a:pt x="63568" y="7043"/>
                </a:lnTo>
                <a:lnTo>
                  <a:pt x="70038" y="5448"/>
                </a:lnTo>
                <a:lnTo>
                  <a:pt x="76709" y="4053"/>
                </a:lnTo>
                <a:lnTo>
                  <a:pt x="83446" y="2823"/>
                </a:lnTo>
                <a:lnTo>
                  <a:pt x="90516" y="1827"/>
                </a:lnTo>
                <a:lnTo>
                  <a:pt x="97654" y="1063"/>
                </a:lnTo>
                <a:lnTo>
                  <a:pt x="104991" y="465"/>
                </a:lnTo>
                <a:lnTo>
                  <a:pt x="112462" y="166"/>
                </a:lnTo>
                <a:lnTo>
                  <a:pt x="1200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1460755" y="1928792"/>
            <a:ext cx="6222600" cy="246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SzPts val="1400"/>
              <a:buFont typeface="Century Schoolbook"/>
              <a:buNone/>
              <a:defRPr sz="5775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 rtl="0">
              <a:spcBef>
                <a:spcPts val="0"/>
              </a:spcBef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1460755" y="1045311"/>
            <a:ext cx="6301200" cy="6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lnSpc>
                <a:spcPct val="113000"/>
              </a:lnSpc>
              <a:spcBef>
                <a:spcPts val="0"/>
              </a:spcBef>
              <a:buClr>
                <a:schemeClr val="accent1"/>
              </a:buClr>
              <a:buSzPts val="1500"/>
              <a:buFont typeface="Arial"/>
              <a:buNone/>
              <a:defRPr sz="1500" b="0" i="1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342900" marR="0" lvl="1" indent="0" algn="l" rtl="0">
              <a:lnSpc>
                <a:spcPct val="112000"/>
              </a:lnSpc>
              <a:spcBef>
                <a:spcPts val="675"/>
              </a:spcBef>
              <a:buClr>
                <a:srgbClr val="888888"/>
              </a:buClr>
              <a:buSzPts val="1350"/>
              <a:buFont typeface="Corbel"/>
              <a:buNone/>
              <a:defRPr sz="15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685800" marR="0" lvl="2" indent="0" algn="l" rtl="0">
              <a:lnSpc>
                <a:spcPct val="112000"/>
              </a:lnSpc>
              <a:spcBef>
                <a:spcPts val="675"/>
              </a:spcBef>
              <a:buClr>
                <a:srgbClr val="888888"/>
              </a:buClr>
              <a:buSzPts val="120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28700" marR="0" lvl="3" indent="0" algn="l" rtl="0">
              <a:lnSpc>
                <a:spcPct val="112000"/>
              </a:lnSpc>
              <a:spcBef>
                <a:spcPts val="675"/>
              </a:spcBef>
              <a:buClr>
                <a:srgbClr val="888888"/>
              </a:buClr>
              <a:buSzPts val="1050"/>
              <a:buFont typeface="Corbel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371600" marR="0" lvl="4" indent="0" algn="l" rtl="0">
              <a:lnSpc>
                <a:spcPct val="112000"/>
              </a:lnSpc>
              <a:spcBef>
                <a:spcPts val="675"/>
              </a:spcBef>
              <a:buClr>
                <a:srgbClr val="888888"/>
              </a:buClr>
              <a:buSzPts val="1050"/>
              <a:buFont typeface="Arial"/>
              <a:buNone/>
              <a:defRPr sz="1200" b="0" i="1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714500" marR="0" lvl="5" indent="0" algn="l" rtl="0">
              <a:lnSpc>
                <a:spcPct val="112000"/>
              </a:lnSpc>
              <a:spcBef>
                <a:spcPts val="975"/>
              </a:spcBef>
              <a:buClr>
                <a:srgbClr val="888888"/>
              </a:buClr>
              <a:buSzPts val="1050"/>
              <a:buFont typeface="Corbel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057400" marR="0" lvl="6" indent="0" algn="l" rtl="0">
              <a:lnSpc>
                <a:spcPct val="112000"/>
              </a:lnSpc>
              <a:spcBef>
                <a:spcPts val="975"/>
              </a:spcBef>
              <a:buClr>
                <a:srgbClr val="888888"/>
              </a:buClr>
              <a:buSzPts val="1050"/>
              <a:buFont typeface="Arial"/>
              <a:buNone/>
              <a:defRPr sz="1200" b="0" i="1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400300" marR="0" lvl="7" indent="0" algn="l" rtl="0">
              <a:lnSpc>
                <a:spcPct val="112000"/>
              </a:lnSpc>
              <a:spcBef>
                <a:spcPts val="975"/>
              </a:spcBef>
              <a:buClr>
                <a:srgbClr val="888888"/>
              </a:buClr>
              <a:buSzPts val="1050"/>
              <a:buFont typeface="Corbel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743200" marR="0" lvl="8" indent="0" algn="l" rtl="0">
              <a:lnSpc>
                <a:spcPct val="112000"/>
              </a:lnSpc>
              <a:spcBef>
                <a:spcPts val="975"/>
              </a:spcBef>
              <a:buClr>
                <a:srgbClr val="888888"/>
              </a:buClr>
              <a:buSzPts val="1050"/>
              <a:buFont typeface="Arial"/>
              <a:buNone/>
              <a:defRPr sz="1200" b="0" i="1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557216" y="4735830"/>
            <a:ext cx="1197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90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1460755" y="4735830"/>
            <a:ext cx="48603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90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838008" y="1215570"/>
            <a:ext cx="306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</a:pPr>
            <a:fld id="{00000000-1234-1234-1234-123412341234}" type="slidenum">
              <a:rPr lang="en" sz="1000" b="0" i="1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 b="0" i="1" u="none" strike="noStrike" cap="non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64" name="Shape 64" title="Horizontal Rule Line"/>
          <p:cNvCxnSpPr/>
          <p:nvPr/>
        </p:nvCxnSpPr>
        <p:spPr>
          <a:xfrm rot="10800000">
            <a:off x="-54" y="4633625"/>
            <a:ext cx="76833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571500" y="419759"/>
            <a:ext cx="2875500" cy="3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ts val="1400"/>
              <a:buFont typeface="Century Schoolbook"/>
              <a:buNone/>
              <a:defRPr sz="3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 rtl="0">
              <a:spcBef>
                <a:spcPts val="0"/>
              </a:spcBef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886200" y="405471"/>
            <a:ext cx="4686300" cy="186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2598" marR="0" lvl="0" indent="-11734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212598" marR="0" lvl="1" indent="-12687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350"/>
              <a:buFont typeface="Corbel"/>
              <a:buChar char="–"/>
              <a:defRPr sz="13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12598" marR="0" lvl="2" indent="-13639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212598" marR="0" lvl="3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12598" marR="0" lvl="4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12598" marR="0" lvl="5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2598" marR="0" lvl="6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12598" marR="0" lvl="7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2598" marR="0" lvl="8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3886200" y="2784350"/>
            <a:ext cx="4686300" cy="1861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2598" marR="0" lvl="0" indent="-11734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212598" marR="0" lvl="1" indent="-12687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350"/>
              <a:buFont typeface="Corbel"/>
              <a:buChar char="–"/>
              <a:defRPr sz="13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12598" marR="0" lvl="2" indent="-13639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212598" marR="0" lvl="3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12598" marR="0" lvl="4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12598" marR="0" lvl="5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2598" marR="0" lvl="6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12598" marR="0" lvl="7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2598" marR="0" lvl="8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571501" y="4447545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571501" y="4735830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900" b="1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838008" y="4205694"/>
            <a:ext cx="306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</a:pPr>
            <a:fld id="{00000000-1234-1234-1234-123412341234}" type="slidenum">
              <a:rPr lang="en" sz="1000" b="0" i="1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 b="0" i="1" u="none" strike="noStrike" cap="non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571500" y="418338"/>
            <a:ext cx="2873400" cy="371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ts val="1400"/>
              <a:buFont typeface="Century Schoolbook"/>
              <a:buNone/>
              <a:defRPr sz="3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 rtl="0">
              <a:spcBef>
                <a:spcPts val="0"/>
              </a:spcBef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3886200" y="418549"/>
            <a:ext cx="4683900" cy="68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13000"/>
              </a:lnSpc>
              <a:spcBef>
                <a:spcPts val="0"/>
              </a:spcBef>
              <a:buClr>
                <a:srgbClr val="262626"/>
              </a:buClr>
              <a:buSzPts val="1500"/>
              <a:buFont typeface="Arial"/>
              <a:buNone/>
              <a:defRPr sz="180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342900" marR="0" lvl="1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350"/>
              <a:buFont typeface="Corbel"/>
              <a:buNone/>
              <a:defRPr sz="1500" b="1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685800" marR="0" lvl="2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200"/>
              <a:buFont typeface="Arial"/>
              <a:buNone/>
              <a:defRPr sz="1350" b="1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28700" marR="0" lvl="3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Corbel"/>
              <a:buNone/>
              <a:defRPr sz="1200" b="1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371600" marR="0" lvl="4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Arial"/>
              <a:buNone/>
              <a:defRPr sz="1200" b="1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714500" marR="0" lvl="5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None/>
              <a:defRPr sz="1200" b="1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057400" marR="0" lvl="6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None/>
              <a:defRPr sz="1200" b="1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400300" marR="0" lvl="7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None/>
              <a:defRPr sz="1200" b="1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743200" marR="0" lvl="8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None/>
              <a:defRPr sz="1200" b="1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3886200" y="1145003"/>
            <a:ext cx="4683900" cy="131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2598" marR="0" lvl="0" indent="-11734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212598" marR="0" lvl="1" indent="-12687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350"/>
              <a:buFont typeface="Corbel"/>
              <a:buChar char="–"/>
              <a:defRPr sz="13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12598" marR="0" lvl="2" indent="-13639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212598" marR="0" lvl="3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12598" marR="0" lvl="4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12598" marR="0" lvl="5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2598" marR="0" lvl="6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12598" marR="0" lvl="7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2598" marR="0" lvl="8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3"/>
          </p:nvPr>
        </p:nvSpPr>
        <p:spPr>
          <a:xfrm>
            <a:off x="3886200" y="2775620"/>
            <a:ext cx="4686300" cy="68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500"/>
              <a:buFont typeface="Arial"/>
              <a:buNone/>
              <a:defRPr sz="180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342900" marR="0" lvl="1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350"/>
              <a:buFont typeface="Corbel"/>
              <a:buNone/>
              <a:defRPr sz="1500" b="1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685800" marR="0" lvl="2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200"/>
              <a:buFont typeface="Arial"/>
              <a:buNone/>
              <a:defRPr sz="1350" b="1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28700" marR="0" lvl="3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Corbel"/>
              <a:buNone/>
              <a:defRPr sz="1200" b="1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371600" marR="0" lvl="4" indent="0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Arial"/>
              <a:buNone/>
              <a:defRPr sz="1200" b="1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714500" marR="0" lvl="5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None/>
              <a:defRPr sz="1200" b="1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057400" marR="0" lvl="6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None/>
              <a:defRPr sz="1200" b="1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400300" marR="0" lvl="7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None/>
              <a:defRPr sz="1200" b="1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743200" marR="0" lvl="8" indent="0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None/>
              <a:defRPr sz="1200" b="1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4"/>
          </p:nvPr>
        </p:nvSpPr>
        <p:spPr>
          <a:xfrm>
            <a:off x="3886200" y="3502074"/>
            <a:ext cx="4683900" cy="131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2598" marR="0" lvl="0" indent="-11734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212598" marR="0" lvl="1" indent="-12687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350"/>
              <a:buFont typeface="Corbel"/>
              <a:buChar char="–"/>
              <a:defRPr sz="13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12598" marR="0" lvl="2" indent="-13639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212598" marR="0" lvl="3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12598" marR="0" lvl="4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12598" marR="0" lvl="5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2598" marR="0" lvl="6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12598" marR="0" lvl="7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2598" marR="0" lvl="8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571501" y="4447545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571501" y="4735830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900" b="1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838008" y="4205694"/>
            <a:ext cx="306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</a:pPr>
            <a:fld id="{00000000-1234-1234-1234-123412341234}" type="slidenum">
              <a:rPr lang="en" sz="1000" b="0" i="1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 b="0" i="1" u="none" strike="noStrike" cap="non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 title="Page Number Shape"/>
          <p:cNvSpPr/>
          <p:nvPr/>
        </p:nvSpPr>
        <p:spPr>
          <a:xfrm>
            <a:off x="8838008" y="4035435"/>
            <a:ext cx="306000" cy="61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120000"/>
                </a:lnTo>
                <a:lnTo>
                  <a:pt x="112462" y="119900"/>
                </a:lnTo>
                <a:lnTo>
                  <a:pt x="104991" y="119534"/>
                </a:lnTo>
                <a:lnTo>
                  <a:pt x="97654" y="118970"/>
                </a:lnTo>
                <a:lnTo>
                  <a:pt x="90516" y="118172"/>
                </a:lnTo>
                <a:lnTo>
                  <a:pt x="83446" y="117176"/>
                </a:lnTo>
                <a:lnTo>
                  <a:pt x="76709" y="115946"/>
                </a:lnTo>
                <a:lnTo>
                  <a:pt x="70038" y="114551"/>
                </a:lnTo>
                <a:lnTo>
                  <a:pt x="63568" y="112990"/>
                </a:lnTo>
                <a:lnTo>
                  <a:pt x="57365" y="111196"/>
                </a:lnTo>
                <a:lnTo>
                  <a:pt x="51428" y="109269"/>
                </a:lnTo>
                <a:lnTo>
                  <a:pt x="45758" y="107109"/>
                </a:lnTo>
                <a:lnTo>
                  <a:pt x="40289" y="104850"/>
                </a:lnTo>
                <a:lnTo>
                  <a:pt x="35152" y="102425"/>
                </a:lnTo>
                <a:lnTo>
                  <a:pt x="30283" y="99833"/>
                </a:lnTo>
                <a:lnTo>
                  <a:pt x="25747" y="97109"/>
                </a:lnTo>
                <a:lnTo>
                  <a:pt x="21545" y="94285"/>
                </a:lnTo>
                <a:lnTo>
                  <a:pt x="17676" y="91295"/>
                </a:lnTo>
                <a:lnTo>
                  <a:pt x="14074" y="88205"/>
                </a:lnTo>
                <a:lnTo>
                  <a:pt x="10872" y="85016"/>
                </a:lnTo>
                <a:lnTo>
                  <a:pt x="8071" y="81694"/>
                </a:lnTo>
                <a:lnTo>
                  <a:pt x="5669" y="78272"/>
                </a:lnTo>
                <a:lnTo>
                  <a:pt x="3668" y="74784"/>
                </a:lnTo>
                <a:lnTo>
                  <a:pt x="2134" y="71196"/>
                </a:lnTo>
                <a:lnTo>
                  <a:pt x="933" y="67541"/>
                </a:lnTo>
                <a:lnTo>
                  <a:pt x="266" y="63787"/>
                </a:lnTo>
                <a:lnTo>
                  <a:pt x="0" y="60000"/>
                </a:lnTo>
                <a:lnTo>
                  <a:pt x="266" y="56212"/>
                </a:lnTo>
                <a:lnTo>
                  <a:pt x="933" y="52491"/>
                </a:lnTo>
                <a:lnTo>
                  <a:pt x="2134" y="48803"/>
                </a:lnTo>
                <a:lnTo>
                  <a:pt x="3668" y="45249"/>
                </a:lnTo>
                <a:lnTo>
                  <a:pt x="5669" y="41727"/>
                </a:lnTo>
                <a:lnTo>
                  <a:pt x="8071" y="38338"/>
                </a:lnTo>
                <a:lnTo>
                  <a:pt x="10872" y="35016"/>
                </a:lnTo>
                <a:lnTo>
                  <a:pt x="14074" y="31827"/>
                </a:lnTo>
                <a:lnTo>
                  <a:pt x="17676" y="28704"/>
                </a:lnTo>
                <a:lnTo>
                  <a:pt x="21545" y="25714"/>
                </a:lnTo>
                <a:lnTo>
                  <a:pt x="25747" y="22890"/>
                </a:lnTo>
                <a:lnTo>
                  <a:pt x="30283" y="20166"/>
                </a:lnTo>
                <a:lnTo>
                  <a:pt x="35152" y="17574"/>
                </a:lnTo>
                <a:lnTo>
                  <a:pt x="40289" y="15149"/>
                </a:lnTo>
                <a:lnTo>
                  <a:pt x="45758" y="12890"/>
                </a:lnTo>
                <a:lnTo>
                  <a:pt x="51428" y="10797"/>
                </a:lnTo>
                <a:lnTo>
                  <a:pt x="57365" y="8837"/>
                </a:lnTo>
                <a:lnTo>
                  <a:pt x="63568" y="7043"/>
                </a:lnTo>
                <a:lnTo>
                  <a:pt x="70038" y="5448"/>
                </a:lnTo>
                <a:lnTo>
                  <a:pt x="76709" y="4053"/>
                </a:lnTo>
                <a:lnTo>
                  <a:pt x="83446" y="2823"/>
                </a:lnTo>
                <a:lnTo>
                  <a:pt x="90516" y="1827"/>
                </a:lnTo>
                <a:lnTo>
                  <a:pt x="97654" y="1063"/>
                </a:lnTo>
                <a:lnTo>
                  <a:pt x="104991" y="465"/>
                </a:lnTo>
                <a:lnTo>
                  <a:pt x="112462" y="166"/>
                </a:lnTo>
                <a:lnTo>
                  <a:pt x="1200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571500" y="419759"/>
            <a:ext cx="2875500" cy="3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ts val="1400"/>
              <a:buFont typeface="Century Schoolbook"/>
              <a:buNone/>
              <a:defRPr sz="3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 rtl="0">
              <a:spcBef>
                <a:spcPts val="0"/>
              </a:spcBef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3886200" y="426800"/>
            <a:ext cx="4686300" cy="424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2598" marR="0" lvl="0" indent="-117348" algn="l" rtl="0">
              <a:lnSpc>
                <a:spcPct val="112000"/>
              </a:lnSpc>
              <a:spcBef>
                <a:spcPts val="675"/>
              </a:spcBef>
              <a:buClr>
                <a:srgbClr val="FEFEFE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212598" marR="0" lvl="1" indent="-126873" algn="l" rtl="0">
              <a:lnSpc>
                <a:spcPct val="112000"/>
              </a:lnSpc>
              <a:spcBef>
                <a:spcPts val="675"/>
              </a:spcBef>
              <a:buClr>
                <a:srgbClr val="FEFEFE"/>
              </a:buClr>
              <a:buSzPts val="1350"/>
              <a:buFont typeface="Corbel"/>
              <a:buChar char="–"/>
              <a:defRPr sz="1350" b="0" i="0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12598" marR="0" lvl="2" indent="-136398" algn="l" rtl="0">
              <a:lnSpc>
                <a:spcPct val="112000"/>
              </a:lnSpc>
              <a:spcBef>
                <a:spcPts val="675"/>
              </a:spcBef>
              <a:buClr>
                <a:srgbClr val="FEFEFE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212598" marR="0" lvl="3" indent="-145923" algn="l" rtl="0">
              <a:lnSpc>
                <a:spcPct val="112000"/>
              </a:lnSpc>
              <a:spcBef>
                <a:spcPts val="675"/>
              </a:spcBef>
              <a:buClr>
                <a:srgbClr val="FEFEFE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12598" marR="0" lvl="4" indent="-145923" algn="l" rtl="0">
              <a:lnSpc>
                <a:spcPct val="112000"/>
              </a:lnSpc>
              <a:spcBef>
                <a:spcPts val="675"/>
              </a:spcBef>
              <a:buClr>
                <a:srgbClr val="FEFEFE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12598" marR="0" lvl="5" indent="-145923" algn="l" rtl="0">
              <a:lnSpc>
                <a:spcPct val="112000"/>
              </a:lnSpc>
              <a:spcBef>
                <a:spcPts val="975"/>
              </a:spcBef>
              <a:buClr>
                <a:srgbClr val="FEFEFE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2598" marR="0" lvl="6" indent="-145923" algn="l" rtl="0">
              <a:lnSpc>
                <a:spcPct val="112000"/>
              </a:lnSpc>
              <a:spcBef>
                <a:spcPts val="975"/>
              </a:spcBef>
              <a:buClr>
                <a:srgbClr val="FEFEFE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12598" marR="0" lvl="7" indent="-145923" algn="l" rtl="0">
              <a:lnSpc>
                <a:spcPct val="112000"/>
              </a:lnSpc>
              <a:spcBef>
                <a:spcPts val="975"/>
              </a:spcBef>
              <a:buClr>
                <a:srgbClr val="FEFEFE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2598" marR="0" lvl="8" indent="-145923" algn="l" rtl="0">
              <a:lnSpc>
                <a:spcPct val="112000"/>
              </a:lnSpc>
              <a:spcBef>
                <a:spcPts val="975"/>
              </a:spcBef>
              <a:buClr>
                <a:srgbClr val="FEFEFE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dt" idx="10"/>
          </p:nvPr>
        </p:nvSpPr>
        <p:spPr>
          <a:xfrm>
            <a:off x="571501" y="4447545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0" name="Shape 10"/>
          <p:cNvSpPr txBox="1">
            <a:spLocks noGrp="1"/>
          </p:cNvSpPr>
          <p:nvPr>
            <p:ph type="ftr" idx="11"/>
          </p:nvPr>
        </p:nvSpPr>
        <p:spPr>
          <a:xfrm>
            <a:off x="571501" y="4735830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900" b="1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838008" y="4205694"/>
            <a:ext cx="306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</a:pPr>
            <a:fld id="{00000000-1234-1234-1234-123412341234}" type="slidenum">
              <a:rPr lang="en" sz="1000" b="0" i="1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 b="0" i="1" u="none" strike="noStrike" cap="non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2" name="Shape 12" title="Horizontal Rule Line"/>
          <p:cNvCxnSpPr/>
          <p:nvPr/>
        </p:nvCxnSpPr>
        <p:spPr>
          <a:xfrm>
            <a:off x="0" y="4649798"/>
            <a:ext cx="3372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 title="Page Number Shape"/>
          <p:cNvSpPr/>
          <p:nvPr/>
        </p:nvSpPr>
        <p:spPr>
          <a:xfrm>
            <a:off x="8838008" y="4035435"/>
            <a:ext cx="306000" cy="61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120000" y="120000"/>
                </a:lnTo>
                <a:lnTo>
                  <a:pt x="112462" y="119900"/>
                </a:lnTo>
                <a:lnTo>
                  <a:pt x="104991" y="119534"/>
                </a:lnTo>
                <a:lnTo>
                  <a:pt x="97654" y="118970"/>
                </a:lnTo>
                <a:lnTo>
                  <a:pt x="90516" y="118172"/>
                </a:lnTo>
                <a:lnTo>
                  <a:pt x="83446" y="117176"/>
                </a:lnTo>
                <a:lnTo>
                  <a:pt x="76709" y="115946"/>
                </a:lnTo>
                <a:lnTo>
                  <a:pt x="70038" y="114551"/>
                </a:lnTo>
                <a:lnTo>
                  <a:pt x="63568" y="112990"/>
                </a:lnTo>
                <a:lnTo>
                  <a:pt x="57365" y="111196"/>
                </a:lnTo>
                <a:lnTo>
                  <a:pt x="51428" y="109269"/>
                </a:lnTo>
                <a:lnTo>
                  <a:pt x="45758" y="107109"/>
                </a:lnTo>
                <a:lnTo>
                  <a:pt x="40289" y="104850"/>
                </a:lnTo>
                <a:lnTo>
                  <a:pt x="35152" y="102425"/>
                </a:lnTo>
                <a:lnTo>
                  <a:pt x="30283" y="99833"/>
                </a:lnTo>
                <a:lnTo>
                  <a:pt x="25747" y="97109"/>
                </a:lnTo>
                <a:lnTo>
                  <a:pt x="21545" y="94285"/>
                </a:lnTo>
                <a:lnTo>
                  <a:pt x="17676" y="91295"/>
                </a:lnTo>
                <a:lnTo>
                  <a:pt x="14074" y="88205"/>
                </a:lnTo>
                <a:lnTo>
                  <a:pt x="10872" y="85016"/>
                </a:lnTo>
                <a:lnTo>
                  <a:pt x="8071" y="81694"/>
                </a:lnTo>
                <a:lnTo>
                  <a:pt x="5669" y="78272"/>
                </a:lnTo>
                <a:lnTo>
                  <a:pt x="3668" y="74784"/>
                </a:lnTo>
                <a:lnTo>
                  <a:pt x="2134" y="71196"/>
                </a:lnTo>
                <a:lnTo>
                  <a:pt x="933" y="67541"/>
                </a:lnTo>
                <a:lnTo>
                  <a:pt x="266" y="63787"/>
                </a:lnTo>
                <a:lnTo>
                  <a:pt x="0" y="60000"/>
                </a:lnTo>
                <a:lnTo>
                  <a:pt x="266" y="56212"/>
                </a:lnTo>
                <a:lnTo>
                  <a:pt x="933" y="52491"/>
                </a:lnTo>
                <a:lnTo>
                  <a:pt x="2134" y="48803"/>
                </a:lnTo>
                <a:lnTo>
                  <a:pt x="3668" y="45249"/>
                </a:lnTo>
                <a:lnTo>
                  <a:pt x="5669" y="41727"/>
                </a:lnTo>
                <a:lnTo>
                  <a:pt x="8071" y="38338"/>
                </a:lnTo>
                <a:lnTo>
                  <a:pt x="10872" y="35016"/>
                </a:lnTo>
                <a:lnTo>
                  <a:pt x="14074" y="31827"/>
                </a:lnTo>
                <a:lnTo>
                  <a:pt x="17676" y="28704"/>
                </a:lnTo>
                <a:lnTo>
                  <a:pt x="21545" y="25714"/>
                </a:lnTo>
                <a:lnTo>
                  <a:pt x="25747" y="22890"/>
                </a:lnTo>
                <a:lnTo>
                  <a:pt x="30283" y="20166"/>
                </a:lnTo>
                <a:lnTo>
                  <a:pt x="35152" y="17574"/>
                </a:lnTo>
                <a:lnTo>
                  <a:pt x="40289" y="15149"/>
                </a:lnTo>
                <a:lnTo>
                  <a:pt x="45758" y="12890"/>
                </a:lnTo>
                <a:lnTo>
                  <a:pt x="51428" y="10797"/>
                </a:lnTo>
                <a:lnTo>
                  <a:pt x="57365" y="8837"/>
                </a:lnTo>
                <a:lnTo>
                  <a:pt x="63568" y="7043"/>
                </a:lnTo>
                <a:lnTo>
                  <a:pt x="70038" y="5448"/>
                </a:lnTo>
                <a:lnTo>
                  <a:pt x="76709" y="4053"/>
                </a:lnTo>
                <a:lnTo>
                  <a:pt x="83446" y="2823"/>
                </a:lnTo>
                <a:lnTo>
                  <a:pt x="90516" y="1827"/>
                </a:lnTo>
                <a:lnTo>
                  <a:pt x="97654" y="1063"/>
                </a:lnTo>
                <a:lnTo>
                  <a:pt x="104991" y="465"/>
                </a:lnTo>
                <a:lnTo>
                  <a:pt x="112462" y="166"/>
                </a:lnTo>
                <a:lnTo>
                  <a:pt x="1200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571500" y="419759"/>
            <a:ext cx="2875500" cy="3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ts val="1400"/>
              <a:buFont typeface="Century Schoolbook"/>
              <a:buNone/>
              <a:defRPr sz="3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 rtl="0">
              <a:spcBef>
                <a:spcPts val="0"/>
              </a:spcBef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886200" y="426800"/>
            <a:ext cx="4686300" cy="424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12598" marR="0" lvl="0" indent="-11734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212598" marR="0" lvl="1" indent="-12687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350"/>
              <a:buFont typeface="Corbel"/>
              <a:buChar char="–"/>
              <a:defRPr sz="13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12598" marR="0" lvl="2" indent="-136398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212598" marR="0" lvl="3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12598" marR="0" lvl="4" indent="-145923" algn="l" rtl="0">
              <a:lnSpc>
                <a:spcPct val="112000"/>
              </a:lnSpc>
              <a:spcBef>
                <a:spcPts val="6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12598" marR="0" lvl="5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12598" marR="0" lvl="6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12598" marR="0" lvl="7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Corbel"/>
              <a:buChar char="–"/>
              <a:defRPr sz="1050" b="0" i="0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2598" marR="0" lvl="8" indent="-145923" algn="l" rtl="0">
              <a:lnSpc>
                <a:spcPct val="112000"/>
              </a:lnSpc>
              <a:spcBef>
                <a:spcPts val="975"/>
              </a:spcBef>
              <a:buClr>
                <a:srgbClr val="262626"/>
              </a:buClr>
              <a:buSzPts val="1050"/>
              <a:buFont typeface="Arial"/>
              <a:buChar char="•"/>
              <a:defRPr sz="1050" b="0" i="1" u="none" strike="noStrike" cap="none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571501" y="4447545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571501" y="4735830"/>
            <a:ext cx="2861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900" b="1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838008" y="4205694"/>
            <a:ext cx="3060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Economica"/>
              <a:buNone/>
            </a:pPr>
            <a:fld id="{00000000-1234-1234-1234-123412341234}" type="slidenum">
              <a:rPr lang="en" sz="1000" b="0" i="1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 b="0" i="1" u="none" strike="noStrike" cap="none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28" name="Shape 28" title="Horizontal Rule Line"/>
          <p:cNvCxnSpPr/>
          <p:nvPr/>
        </p:nvCxnSpPr>
        <p:spPr>
          <a:xfrm>
            <a:off x="0" y="4649798"/>
            <a:ext cx="3372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asce.org/templates/publications-book-detail.aspx?id=6725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887425" y="364025"/>
            <a:ext cx="7768200" cy="213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buClr>
                <a:schemeClr val="lt2"/>
              </a:buClr>
              <a:buFont typeface="Century Schoolbook"/>
              <a:buNone/>
            </a:pPr>
            <a:r>
              <a:rPr lang="en" sz="4400" b="0" i="1" u="none" strike="noStrike" cap="none" dirty="0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RESIDENTIAL GARAGE ADDITION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730825" y="2339692"/>
            <a:ext cx="8081400" cy="2461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rPr lang="en" sz="2400" b="1" dirty="0" smtClean="0">
                <a:solidFill>
                  <a:srgbClr val="F6B26B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CENE </a:t>
            </a:r>
            <a:r>
              <a:rPr lang="en" sz="2400" b="1" dirty="0">
                <a:solidFill>
                  <a:srgbClr val="F6B26B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486C Presentation</a:t>
            </a: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endParaRPr sz="18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rPr lang="en" sz="2400" b="1" dirty="0">
                <a:solidFill>
                  <a:srgbClr val="F6B26B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Hawkeye Engineering</a:t>
            </a: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rPr lang="en" sz="1800" b="1" u="none" strike="noStrike" cap="none" dirty="0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Team </a:t>
            </a:r>
            <a:r>
              <a:rPr lang="en" sz="1800" b="1" u="none" strike="noStrike" cap="none" dirty="0" smtClean="0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Members</a:t>
            </a:r>
            <a:r>
              <a:rPr lang="en" sz="1800" u="none" strike="noStrike" cap="none" dirty="0" smtClean="0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" sz="1800" u="none" strike="noStrike" cap="none" dirty="0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: Alhawraa Alhosaini, Daliza Jeffrey, and Garrett Chott</a:t>
            </a: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endParaRPr sz="18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rPr lang="en" sz="18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Technical Adviser:</a:t>
            </a:r>
            <a:r>
              <a:rPr lang="en" sz="1800" dirty="0">
                <a:latin typeface="Century Schoolbook"/>
                <a:ea typeface="Century Schoolbook"/>
                <a:cs typeface="Century Schoolbook"/>
                <a:sym typeface="Century Schoolbook"/>
              </a:rPr>
              <a:t> Jaclyn Zibrat, E.I.T</a:t>
            </a: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r>
              <a:rPr lang="en" sz="18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Instructor : </a:t>
            </a:r>
            <a:r>
              <a:rPr lang="en" sz="1800" dirty="0">
                <a:latin typeface="Century Schoolbook"/>
                <a:ea typeface="Century Schoolbook"/>
                <a:cs typeface="Century Schoolbook"/>
                <a:sym typeface="Century Schoolbook"/>
              </a:rPr>
              <a:t>Mark Lamer, P.E.</a:t>
            </a: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endParaRPr sz="1400" dirty="0"/>
          </a:p>
          <a:p>
            <a:pPr lvl="0" rtl="0">
              <a:spcBef>
                <a:spcPts val="0"/>
              </a:spcBef>
              <a:buNone/>
            </a:pPr>
            <a:endParaRPr sz="1400" dirty="0"/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</a:pPr>
            <a:endParaRPr sz="1500" b="0" i="1" u="none" strike="noStrike" cap="none" dirty="0">
              <a:solidFill>
                <a:schemeClr val="lt2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buClr>
                <a:schemeClr val="lt2"/>
              </a:buClr>
              <a:buFont typeface="Arial"/>
              <a:buNone/>
            </a:pPr>
            <a:endParaRPr sz="1500" b="0" i="1" u="none" strike="noStrike" cap="none" dirty="0">
              <a:solidFill>
                <a:schemeClr val="lt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311700" y="336113"/>
            <a:ext cx="7953000" cy="755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 dirty="0"/>
              <a:t>Building Components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8074575" y="4883225"/>
            <a:ext cx="1282200" cy="29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Garrett,10</a:t>
            </a:r>
          </a:p>
        </p:txBody>
      </p:sp>
      <p:graphicFrame>
        <p:nvGraphicFramePr>
          <p:cNvPr id="220" name="Shape 220"/>
          <p:cNvGraphicFramePr/>
          <p:nvPr>
            <p:extLst>
              <p:ext uri="{D42A27DB-BD31-4B8C-83A1-F6EECF244321}">
                <p14:modId xmlns:p14="http://schemas.microsoft.com/office/powerpoint/2010/main" val="2616196168"/>
              </p:ext>
            </p:extLst>
          </p:nvPr>
        </p:nvGraphicFramePr>
        <p:xfrm>
          <a:off x="176643" y="1348905"/>
          <a:ext cx="2999964" cy="3104460"/>
        </p:xfrm>
        <a:graphic>
          <a:graphicData uri="http://schemas.openxmlformats.org/drawingml/2006/table">
            <a:tbl>
              <a:tblPr>
                <a:noFill/>
                <a:tableStyleId>{3B2FD9F6-AA6A-4380-87BB-394437AB118E}</a:tableStyleId>
              </a:tblPr>
              <a:tblGrid>
                <a:gridCol w="9529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32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37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1825">
                <a:tc gridSpan="3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Table 5: Beam/Joist Schedule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3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b="1" i="1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Item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b="1" i="1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Specification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i="1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Quantity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25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Flat Roof Beam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3 2”x12”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Ridge Beam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5.125”x10.5” Glulam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34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Gable Roof Joist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2”x8”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20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44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Interior Joist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 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 2”x10”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9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872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Flat Roof Joist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2”x12”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9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221" name="Shape 221"/>
          <p:cNvGraphicFramePr/>
          <p:nvPr/>
        </p:nvGraphicFramePr>
        <p:xfrm>
          <a:off x="3292013" y="1348905"/>
          <a:ext cx="2749500" cy="2813075"/>
        </p:xfrm>
        <a:graphic>
          <a:graphicData uri="http://schemas.openxmlformats.org/drawingml/2006/table">
            <a:tbl>
              <a:tblPr>
                <a:noFill/>
                <a:tableStyleId>{3B2FD9F6-AA6A-4380-87BB-394437AB118E}</a:tableStyleId>
              </a:tblPr>
              <a:tblGrid>
                <a:gridCol w="873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61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99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5000">
                <a:tc gridSpan="3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Table 6: Column Schedule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3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Item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Specification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Quantity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25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1st Story Stud 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2”x6”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73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2nd Story Stud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2”x6”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34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34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1st Story Column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3”x6”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44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Ridge Beam Support 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3 2”x6”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222" name="Shape 222"/>
          <p:cNvGraphicFramePr/>
          <p:nvPr/>
        </p:nvGraphicFramePr>
        <p:xfrm>
          <a:off x="6272325" y="1348905"/>
          <a:ext cx="2749500" cy="2264435"/>
        </p:xfrm>
        <a:graphic>
          <a:graphicData uri="http://schemas.openxmlformats.org/drawingml/2006/table">
            <a:tbl>
              <a:tblPr>
                <a:noFill/>
                <a:tableStyleId>{3B2FD9F6-AA6A-4380-87BB-394437AB118E}</a:tableStyleId>
              </a:tblPr>
              <a:tblGrid>
                <a:gridCol w="873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61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99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5000">
                <a:tc gridSpan="3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Table 7: Header Schedule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3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Item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Specification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Quantity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25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Window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 2”x10”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4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Door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 2”x8”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34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Garage Door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2”x10”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225075" y="329177"/>
            <a:ext cx="6874500" cy="755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 dirty="0"/>
              <a:t>Building Components</a:t>
            </a:r>
          </a:p>
        </p:txBody>
      </p:sp>
      <p:graphicFrame>
        <p:nvGraphicFramePr>
          <p:cNvPr id="228" name="Shape 228"/>
          <p:cNvGraphicFramePr/>
          <p:nvPr>
            <p:extLst>
              <p:ext uri="{D42A27DB-BD31-4B8C-83A1-F6EECF244321}">
                <p14:modId xmlns:p14="http://schemas.microsoft.com/office/powerpoint/2010/main" val="1136068965"/>
              </p:ext>
            </p:extLst>
          </p:nvPr>
        </p:nvGraphicFramePr>
        <p:xfrm>
          <a:off x="4289576" y="555605"/>
          <a:ext cx="4374150" cy="4195460"/>
        </p:xfrm>
        <a:graphic>
          <a:graphicData uri="http://schemas.openxmlformats.org/drawingml/2006/table">
            <a:tbl>
              <a:tblPr>
                <a:noFill/>
                <a:tableStyleId>{3B2FD9F6-AA6A-4380-87BB-394437AB118E}</a:tableStyleId>
              </a:tblPr>
              <a:tblGrid>
                <a:gridCol w="1214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5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3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08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5000">
                <a:tc gridSpan="4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Table 9: Shear Wall Schedule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3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Item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Thickness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Nail spacing/type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Quantity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25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Upper SW1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5/16” 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6D nails at 6” O.C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Lower SW1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5/16”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6D nails at 6” O.C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34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Upper SW2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5/16”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6D nails at 6” O.C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44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Lower SW2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5/16”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6D nails at 6” O.C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872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Upper SW3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15/32”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8D nails at 6” O.C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8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Lower SW3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Simpson Strong Wall WSW 12X7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8D nails at 6” O.C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8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Lower SW5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15/32”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6D nails at 6” O.C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229" name="Shape 229"/>
          <p:cNvGraphicFramePr/>
          <p:nvPr>
            <p:extLst>
              <p:ext uri="{D42A27DB-BD31-4B8C-83A1-F6EECF244321}">
                <p14:modId xmlns:p14="http://schemas.microsoft.com/office/powerpoint/2010/main" val="739318386"/>
              </p:ext>
            </p:extLst>
          </p:nvPr>
        </p:nvGraphicFramePr>
        <p:xfrm>
          <a:off x="764546" y="1383739"/>
          <a:ext cx="2749500" cy="2728910"/>
        </p:xfrm>
        <a:graphic>
          <a:graphicData uri="http://schemas.openxmlformats.org/drawingml/2006/table">
            <a:tbl>
              <a:tblPr>
                <a:noFill/>
                <a:tableStyleId>{3B2FD9F6-AA6A-4380-87BB-394437AB118E}</a:tableStyleId>
              </a:tblPr>
              <a:tblGrid>
                <a:gridCol w="873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61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99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5000">
                <a:tc gridSpan="3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Table 8: Connection Schedule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3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Item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Specification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Quantity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25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Flat Roof Beam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LUS210-3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Flat Roof Joist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LUS210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18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34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Gable Roof Joist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LUS26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40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44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Beam to Column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 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H2.5a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4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30" name="Shape 230"/>
          <p:cNvSpPr txBox="1"/>
          <p:nvPr/>
        </p:nvSpPr>
        <p:spPr>
          <a:xfrm>
            <a:off x="7415350" y="34595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Garrett,11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53175" y="122525"/>
            <a:ext cx="2645700" cy="1496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/>
              <a:t>Construction Documents: Floor Plan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2508605" y="4614599"/>
            <a:ext cx="2921700" cy="25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Figure </a:t>
            </a:r>
            <a:r>
              <a:rPr lang="en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14: </a:t>
            </a: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1st Floor Plan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5620563" y="4614599"/>
            <a:ext cx="2921700" cy="25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Figure </a:t>
            </a:r>
            <a:r>
              <a:rPr lang="en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15: </a:t>
            </a: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2nd Floor Plan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8126850" y="4860150"/>
            <a:ext cx="1146300" cy="25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Daliza,12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9894" y="867297"/>
            <a:ext cx="4433300" cy="285587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17842" y="781306"/>
            <a:ext cx="4427315" cy="3021874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171900" y="677250"/>
            <a:ext cx="2660539" cy="999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 dirty="0"/>
              <a:t>Construction Documents: Roof Framing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x="2736800" y="4778075"/>
            <a:ext cx="2921700" cy="31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Figure </a:t>
            </a:r>
            <a:r>
              <a:rPr lang="en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16: </a:t>
            </a: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Gable Roof Framing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5718325" y="4778075"/>
            <a:ext cx="2921700" cy="36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Figure </a:t>
            </a:r>
            <a:r>
              <a:rPr lang="en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17: </a:t>
            </a: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Flat Roof Design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8152675" y="4894500"/>
            <a:ext cx="1093500" cy="24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Daliza,13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06051" y="1156988"/>
            <a:ext cx="4678837" cy="2563283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79665" y="1084904"/>
            <a:ext cx="4683057" cy="2703233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Shape 279"/>
          <p:cNvSpPr txBox="1">
            <a:spLocks/>
          </p:cNvSpPr>
          <p:nvPr/>
        </p:nvSpPr>
        <p:spPr>
          <a:xfrm>
            <a:off x="1290415" y="2213361"/>
            <a:ext cx="1542023" cy="10901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Schoolbook"/>
              <a:buNone/>
              <a:defRPr sz="300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 rtl="0">
              <a:spcBef>
                <a:spcPts val="0"/>
              </a:spcBef>
              <a:buSzPts val="1400"/>
              <a:buNone/>
              <a:defRPr sz="3000"/>
            </a:lvl2pPr>
            <a:lvl3pPr lvl="2" indent="0" rtl="0">
              <a:spcBef>
                <a:spcPts val="0"/>
              </a:spcBef>
              <a:buSzPts val="1400"/>
              <a:buNone/>
              <a:defRPr sz="3000"/>
            </a:lvl3pPr>
            <a:lvl4pPr lvl="3" indent="0" rtl="0">
              <a:spcBef>
                <a:spcPts val="0"/>
              </a:spcBef>
              <a:buSzPts val="1400"/>
              <a:buNone/>
              <a:defRPr sz="3000"/>
            </a:lvl4pPr>
            <a:lvl5pPr lvl="4" indent="0" rtl="0">
              <a:spcBef>
                <a:spcPts val="0"/>
              </a:spcBef>
              <a:buSzPts val="1400"/>
              <a:buNone/>
              <a:defRPr sz="3000"/>
            </a:lvl5pPr>
            <a:lvl6pPr lvl="5" indent="0" rtl="0">
              <a:spcBef>
                <a:spcPts val="0"/>
              </a:spcBef>
              <a:buSzPts val="1400"/>
              <a:buNone/>
              <a:defRPr sz="3000"/>
            </a:lvl6pPr>
            <a:lvl7pPr lvl="6" indent="0" rtl="0">
              <a:spcBef>
                <a:spcPts val="0"/>
              </a:spcBef>
              <a:buSzPts val="1400"/>
              <a:buNone/>
              <a:defRPr sz="3000"/>
            </a:lvl7pPr>
            <a:lvl8pPr lvl="7" indent="0" rtl="0">
              <a:spcBef>
                <a:spcPts val="0"/>
              </a:spcBef>
              <a:buSzPts val="1400"/>
              <a:buNone/>
              <a:defRPr sz="3000"/>
            </a:lvl8pPr>
            <a:lvl9pPr lvl="8" indent="0" rtl="0">
              <a:spcBef>
                <a:spcPts val="0"/>
              </a:spcBef>
              <a:buSzPts val="1400"/>
              <a:buNone/>
              <a:defRPr sz="3000"/>
            </a:lvl9pPr>
          </a:lstStyle>
          <a:p>
            <a:pPr algn="l">
              <a:lnSpc>
                <a:spcPct val="150000"/>
              </a:lnSpc>
            </a:pPr>
            <a:r>
              <a:rPr lang="en" sz="1400" i="0" dirty="0" smtClean="0"/>
              <a:t>Rafters/Beams</a:t>
            </a:r>
          </a:p>
          <a:p>
            <a:pPr algn="l">
              <a:lnSpc>
                <a:spcPct val="150000"/>
              </a:lnSpc>
            </a:pPr>
            <a:r>
              <a:rPr lang="en" sz="1400" i="0" dirty="0" smtClean="0"/>
              <a:t>Ridge Beam</a:t>
            </a:r>
          </a:p>
          <a:p>
            <a:pPr algn="l">
              <a:lnSpc>
                <a:spcPct val="150000"/>
              </a:lnSpc>
            </a:pPr>
            <a:r>
              <a:rPr lang="en" sz="1400" i="0" dirty="0" smtClean="0"/>
              <a:t>Stud Wall</a:t>
            </a:r>
            <a:endParaRPr lang="en" sz="1400" i="0" dirty="0"/>
          </a:p>
        </p:txBody>
      </p:sp>
      <p:sp>
        <p:nvSpPr>
          <p:cNvPr id="4" name="Rectangle 3"/>
          <p:cNvSpPr/>
          <p:nvPr/>
        </p:nvSpPr>
        <p:spPr>
          <a:xfrm>
            <a:off x="810701" y="2436520"/>
            <a:ext cx="479714" cy="909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10701" y="2758429"/>
            <a:ext cx="479714" cy="909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10701" y="3080338"/>
            <a:ext cx="479714" cy="909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215075" y="213025"/>
            <a:ext cx="4643100" cy="999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/>
              <a:t>Construction Documents: Wall &amp; Floor Framing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215075" y="4648525"/>
            <a:ext cx="2921700" cy="36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Figure </a:t>
            </a:r>
            <a:r>
              <a:rPr lang="en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18: </a:t>
            </a: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Wall Framing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5043555" y="4689300"/>
            <a:ext cx="3703500" cy="36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Figure </a:t>
            </a:r>
            <a:r>
              <a:rPr lang="en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19:  </a:t>
            </a: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Second Floor Framing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8152675" y="4872000"/>
            <a:ext cx="1116300" cy="2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Daliza,14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94680" y="624222"/>
            <a:ext cx="4401250" cy="357885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8" y="1399349"/>
            <a:ext cx="4452637" cy="3062151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311700" y="1399399"/>
            <a:ext cx="2808000" cy="2784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87" y="50149"/>
            <a:ext cx="8937824" cy="413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103087" y="4113779"/>
            <a:ext cx="3348900" cy="54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88900" lvl="0" indent="-69850" rtl="0">
              <a:lnSpc>
                <a:spcPct val="112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3200" i="1" dirty="0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Schedule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4770275" y="4147476"/>
            <a:ext cx="4093200" cy="54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i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Figure </a:t>
            </a:r>
            <a:r>
              <a:rPr lang="en" i="1" dirty="0" smtClean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20: </a:t>
            </a:r>
            <a:r>
              <a:rPr lang="en" i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Project Gantt Chart</a:t>
            </a:r>
          </a:p>
        </p:txBody>
      </p:sp>
      <p:sp>
        <p:nvSpPr>
          <p:cNvPr id="270" name="Shape 270"/>
          <p:cNvSpPr/>
          <p:nvPr/>
        </p:nvSpPr>
        <p:spPr>
          <a:xfrm>
            <a:off x="4770275" y="1119675"/>
            <a:ext cx="1399500" cy="279600"/>
          </a:xfrm>
          <a:prstGeom prst="rect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271" name="Shape 271"/>
          <p:cNvCxnSpPr/>
          <p:nvPr/>
        </p:nvCxnSpPr>
        <p:spPr>
          <a:xfrm rot="10800000" flipH="1">
            <a:off x="3872200" y="1180650"/>
            <a:ext cx="793200" cy="9000"/>
          </a:xfrm>
          <a:prstGeom prst="straightConnector1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72" name="Shape 272"/>
          <p:cNvSpPr/>
          <p:nvPr/>
        </p:nvSpPr>
        <p:spPr>
          <a:xfrm>
            <a:off x="7122425" y="2849225"/>
            <a:ext cx="1554900" cy="454800"/>
          </a:xfrm>
          <a:prstGeom prst="rect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273" name="Shape 273"/>
          <p:cNvCxnSpPr/>
          <p:nvPr/>
        </p:nvCxnSpPr>
        <p:spPr>
          <a:xfrm>
            <a:off x="5458375" y="3184075"/>
            <a:ext cx="1399500" cy="11700"/>
          </a:xfrm>
          <a:prstGeom prst="straightConnector1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74" name="Shape 274"/>
          <p:cNvSpPr txBox="1"/>
          <p:nvPr/>
        </p:nvSpPr>
        <p:spPr>
          <a:xfrm>
            <a:off x="7858550" y="4863900"/>
            <a:ext cx="1327200" cy="27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Alharwaa,15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229800" y="3866750"/>
            <a:ext cx="8352300" cy="776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 sz="3600" dirty="0"/>
              <a:t>Cost of Engineering Services</a:t>
            </a:r>
          </a:p>
        </p:txBody>
      </p:sp>
      <p:graphicFrame>
        <p:nvGraphicFramePr>
          <p:cNvPr id="280" name="Shape 280"/>
          <p:cNvGraphicFramePr/>
          <p:nvPr>
            <p:extLst>
              <p:ext uri="{D42A27DB-BD31-4B8C-83A1-F6EECF244321}">
                <p14:modId xmlns:p14="http://schemas.microsoft.com/office/powerpoint/2010/main" val="3745064857"/>
              </p:ext>
            </p:extLst>
          </p:nvPr>
        </p:nvGraphicFramePr>
        <p:xfrm>
          <a:off x="461474" y="280016"/>
          <a:ext cx="8246689" cy="3410984"/>
        </p:xfrm>
        <a:graphic>
          <a:graphicData uri="http://schemas.openxmlformats.org/drawingml/2006/table">
            <a:tbl>
              <a:tblPr>
                <a:noFill/>
                <a:tableStyleId>{3B2FD9F6-AA6A-4380-87BB-394437AB118E}</a:tableStyleId>
              </a:tblPr>
              <a:tblGrid>
                <a:gridCol w="21123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93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55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55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55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37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6317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7142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75313">
                <a:tc gridSpan="7"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Table 10: Cost of Services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1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endParaRPr sz="1200" b="1" dirty="0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34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200" dirty="0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PM (hr)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SE (hr)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LS (hr)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EIT (hr)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DS (hr)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Cost</a:t>
                      </a:r>
                    </a:p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Actual</a:t>
                      </a:r>
                    </a:p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Labor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Cost Estimate Labor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6384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Billing Rate ($/hr)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$125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$170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$60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$65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$70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177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Task 1.0 Survey &amp; Site Analysis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9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25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6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$ 4,040.00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 </a:t>
                      </a:r>
                      <a:r>
                        <a:rPr lang="en" sz="1200" dirty="0" smtClean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3,805.00</a:t>
                      </a:r>
                      <a:endParaRPr lang="en" sz="1200" dirty="0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1854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Task 2.0 Conceptual Design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3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4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3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15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25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$ 3,960.00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 </a:t>
                      </a:r>
                      <a:r>
                        <a:rPr lang="en" sz="1200" dirty="0" smtClean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3,080.00</a:t>
                      </a:r>
                      <a:endParaRPr lang="en" sz="1200" dirty="0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3584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Task 3.0 Structural Design &amp; Analysis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24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120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260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$ 40,300.00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 </a:t>
                      </a:r>
                      <a:r>
                        <a:rPr lang="en" sz="1200" dirty="0" smtClean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35,830.00</a:t>
                      </a:r>
                      <a:endParaRPr lang="en" sz="1200" dirty="0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4132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Task 4.0 Construction Docs &amp; Drafting Services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9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105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$ 9,465.00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 </a:t>
                      </a:r>
                      <a:r>
                        <a:rPr lang="en" sz="1200" dirty="0" smtClean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9,465.00</a:t>
                      </a:r>
                      <a:endParaRPr lang="en" sz="1200" dirty="0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177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Task 5.0 Project Management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30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3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$ 4,150.00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 </a:t>
                      </a:r>
                      <a:r>
                        <a:rPr lang="en" sz="1200" dirty="0" smtClean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4,360.00</a:t>
                      </a:r>
                      <a:endParaRPr lang="en" sz="1200" dirty="0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9617">
                <a:tc gridSpan="6">
                  <a:txBody>
                    <a:bodyPr/>
                    <a:lstStyle/>
                    <a:p>
                      <a:pPr lvl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Grand Total 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$ 61,915.00 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$ 56,540.00</a:t>
                      </a: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4343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281" name="Shape 281"/>
          <p:cNvSpPr txBox="1"/>
          <p:nvPr/>
        </p:nvSpPr>
        <p:spPr>
          <a:xfrm>
            <a:off x="8020200" y="4819200"/>
            <a:ext cx="1123800" cy="32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Daliza, 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/>
        </p:nvSpPr>
        <p:spPr>
          <a:xfrm>
            <a:off x="7997700" y="4819200"/>
            <a:ext cx="1146300" cy="32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Daliza,17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12964"/>
              </p:ext>
            </p:extLst>
          </p:nvPr>
        </p:nvGraphicFramePr>
        <p:xfrm>
          <a:off x="288102" y="440227"/>
          <a:ext cx="8546027" cy="3443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cument" r:id="rId4" imgW="6783972" imgH="2384413" progId="Word.Document.12">
                  <p:embed/>
                </p:oleObj>
              </mc:Choice>
              <mc:Fallback>
                <p:oleObj name="Document" r:id="rId4" imgW="6783972" imgH="238441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8102" y="440227"/>
                        <a:ext cx="8546027" cy="3443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hape 279"/>
          <p:cNvSpPr txBox="1">
            <a:spLocks noGrp="1"/>
          </p:cNvSpPr>
          <p:nvPr>
            <p:ph type="title"/>
          </p:nvPr>
        </p:nvSpPr>
        <p:spPr>
          <a:xfrm>
            <a:off x="218550" y="3764459"/>
            <a:ext cx="8352300" cy="776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l"/>
            <a:r>
              <a:rPr lang="en" sz="3600" dirty="0"/>
              <a:t>Cost of </a:t>
            </a:r>
            <a:r>
              <a:rPr lang="en" sz="3600" dirty="0" smtClean="0"/>
              <a:t>Implementation</a:t>
            </a:r>
            <a:endParaRPr lang="en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311700" y="275700"/>
            <a:ext cx="7712700" cy="755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endParaRPr dirty="0"/>
          </a:p>
          <a:p>
            <a:pPr lvl="0" algn="l">
              <a:spcBef>
                <a:spcPts val="0"/>
              </a:spcBef>
              <a:buNone/>
            </a:pPr>
            <a:r>
              <a:rPr lang="en" dirty="0"/>
              <a:t>“Triple Bottom Line” Impacts</a:t>
            </a:r>
          </a:p>
        </p:txBody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196553" y="1271450"/>
            <a:ext cx="8767985" cy="3300549"/>
          </a:xfrm>
          <a:prstGeom prst="rect">
            <a:avLst/>
          </a:prstGeom>
        </p:spPr>
        <p:txBody>
          <a:bodyPr wrap="square" lIns="91425" tIns="91425" rIns="91425" bIns="91425" numCol="3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Economic Impact</a:t>
            </a:r>
            <a:r>
              <a:rPr lang="en" sz="18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:</a:t>
            </a:r>
          </a:p>
          <a:p>
            <a:pPr lvl="0">
              <a:spcBef>
                <a:spcPts val="0"/>
              </a:spcBef>
              <a:buNone/>
            </a:pPr>
            <a:endParaRPr lang="en" sz="18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r>
              <a:rPr lang="en" sz="14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Providing </a:t>
            </a:r>
            <a:r>
              <a:rPr lang="en" sz="1400" dirty="0">
                <a:latin typeface="Century Schoolbook"/>
                <a:ea typeface="Century Schoolbook"/>
                <a:cs typeface="Century Schoolbook"/>
                <a:sym typeface="Century Schoolbook"/>
              </a:rPr>
              <a:t>jobs in multiple </a:t>
            </a:r>
            <a:r>
              <a:rPr lang="en" sz="14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areas</a:t>
            </a:r>
          </a:p>
          <a:p>
            <a:endParaRPr lang="en" sz="14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rtl="0">
              <a:spcBef>
                <a:spcPts val="0"/>
              </a:spcBef>
              <a:buNone/>
            </a:pPr>
            <a:endParaRPr sz="14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endParaRPr lang="en" sz="1800" b="1" dirty="0" smtClean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endParaRPr lang="en" sz="18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endParaRPr lang="en" sz="1800" b="1" dirty="0" smtClean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endParaRPr lang="en" sz="18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endParaRPr lang="en" sz="1800" b="1" dirty="0" smtClean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Social </a:t>
            </a:r>
            <a:r>
              <a:rPr lang="en" sz="18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and </a:t>
            </a:r>
            <a:r>
              <a:rPr lang="en" sz="18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Health Impacts</a:t>
            </a:r>
            <a:r>
              <a:rPr lang="en" sz="18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:</a:t>
            </a:r>
          </a:p>
          <a:p>
            <a:r>
              <a:rPr lang="en" sz="14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Aesthetic </a:t>
            </a:r>
            <a:r>
              <a:rPr lang="en" sz="1400" dirty="0">
                <a:latin typeface="Century Schoolbook"/>
                <a:ea typeface="Century Schoolbook"/>
                <a:cs typeface="Century Schoolbook"/>
                <a:sym typeface="Century Schoolbook"/>
              </a:rPr>
              <a:t>acceptance of the design</a:t>
            </a:r>
          </a:p>
          <a:p>
            <a:r>
              <a:rPr lang="en" sz="14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Accessing </a:t>
            </a:r>
            <a:r>
              <a:rPr lang="en" sz="1400" dirty="0">
                <a:latin typeface="Century Schoolbook"/>
                <a:ea typeface="Century Schoolbook"/>
                <a:cs typeface="Century Schoolbook"/>
                <a:sym typeface="Century Schoolbook"/>
              </a:rPr>
              <a:t>to the storage and car during winter</a:t>
            </a:r>
          </a:p>
          <a:p>
            <a:r>
              <a:rPr lang="en" sz="14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Neighbor's </a:t>
            </a:r>
            <a:r>
              <a:rPr lang="en" sz="1400" dirty="0">
                <a:latin typeface="Century Schoolbook"/>
                <a:ea typeface="Century Schoolbook"/>
                <a:cs typeface="Century Schoolbook"/>
                <a:sym typeface="Century Schoolbook"/>
              </a:rPr>
              <a:t>property</a:t>
            </a:r>
          </a:p>
          <a:p>
            <a:endParaRPr sz="14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endParaRPr lang="en" sz="1800" b="1" dirty="0" smtClean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endParaRPr lang="en" sz="18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endParaRPr lang="en" sz="18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Environmental </a:t>
            </a:r>
            <a:r>
              <a:rPr lang="en" sz="18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Impacts:</a:t>
            </a:r>
          </a:p>
          <a:p>
            <a:pPr marL="425450" indent="-285750">
              <a:buSzPts val="1400"/>
            </a:pPr>
            <a:r>
              <a:rPr lang="en" sz="1400" dirty="0">
                <a:latin typeface="Century Schoolbook"/>
                <a:ea typeface="Century Schoolbook"/>
                <a:cs typeface="Century Schoolbook"/>
                <a:sym typeface="Century Schoolbook"/>
              </a:rPr>
              <a:t>Hem fir wood material requires less energy </a:t>
            </a:r>
          </a:p>
          <a:p>
            <a:pPr marL="425450" indent="-285750">
              <a:buSzPts val="1400"/>
            </a:pPr>
            <a:r>
              <a:rPr lang="en" sz="1400" dirty="0">
                <a:latin typeface="Century Schoolbook"/>
                <a:ea typeface="Century Schoolbook"/>
                <a:cs typeface="Century Schoolbook"/>
                <a:sym typeface="Century Schoolbook"/>
              </a:rPr>
              <a:t>Treated wood has higher environmental hazards </a:t>
            </a:r>
          </a:p>
          <a:p>
            <a:pPr marL="425450" indent="-285750">
              <a:buSzPts val="1400"/>
            </a:pPr>
            <a:r>
              <a:rPr lang="en" sz="1400" dirty="0">
                <a:latin typeface="Century Schoolbook"/>
                <a:ea typeface="Century Schoolbook"/>
                <a:cs typeface="Century Schoolbook"/>
                <a:sym typeface="Century Schoolbook"/>
              </a:rPr>
              <a:t>Construction energy usage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7918900" y="4867800"/>
            <a:ext cx="1266900" cy="27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Alhawraa,18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253940" y="232484"/>
            <a:ext cx="2875500" cy="62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entury Schoolbook"/>
              <a:buNone/>
            </a:pPr>
            <a:r>
              <a:rPr lang="en" sz="3750" b="0" i="1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References</a:t>
            </a:r>
          </a:p>
        </p:txBody>
      </p:sp>
      <p:sp>
        <p:nvSpPr>
          <p:cNvPr id="300" name="Shape 300"/>
          <p:cNvSpPr txBox="1">
            <a:spLocks noGrp="1"/>
          </p:cNvSpPr>
          <p:nvPr>
            <p:ph type="body" idx="4294967295"/>
          </p:nvPr>
        </p:nvSpPr>
        <p:spPr>
          <a:xfrm>
            <a:off x="253950" y="857375"/>
            <a:ext cx="8636100" cy="3971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12598" marR="0" lvl="0" indent="-21259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900" b="1" i="0" u="none" strike="noStrike" cap="none" dirty="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[1] </a:t>
            </a:r>
            <a:r>
              <a:rPr lang="en" sz="900" dirty="0">
                <a:latin typeface="Century Schoolbook"/>
                <a:ea typeface="Century Schoolbook"/>
                <a:cs typeface="Century Schoolbook"/>
                <a:sym typeface="Century Schoolbook"/>
              </a:rPr>
              <a:t>"Munds Park, Arizona," 2017. [Online]. Available: http://www.city-data.com/city/Munds-Park-Arizona.html. [Accessed 07 02 2017</a:t>
            </a:r>
            <a:r>
              <a:rPr lang="en" sz="9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].</a:t>
            </a:r>
          </a:p>
          <a:p>
            <a:pPr marL="212598" marR="0" lvl="0" indent="-21259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9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[</a:t>
            </a:r>
            <a:r>
              <a:rPr lang="en" sz="9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2]</a:t>
            </a:r>
            <a:r>
              <a:rPr lang="en" sz="900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</a:t>
            </a:r>
            <a:r>
              <a:rPr lang="en" sz="900" dirty="0">
                <a:latin typeface="Century Schoolbook"/>
                <a:ea typeface="Century Schoolbook"/>
                <a:cs typeface="Century Schoolbook"/>
                <a:sym typeface="Century Schoolbook"/>
              </a:rPr>
              <a:t>. C. Arizona, "Coconino County Zoning Ordinance," 26 07 2016. [Online]. Available: http://www.coconino.az.gov/1212/Applications-Forms-Information [Accessed 27 February 2017</a:t>
            </a:r>
            <a:r>
              <a:rPr lang="en" sz="9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].</a:t>
            </a:r>
          </a:p>
          <a:p>
            <a:pPr marL="212598" marR="0" lvl="0" indent="-21259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9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[</a:t>
            </a:r>
            <a:r>
              <a:rPr lang="en" sz="9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3] </a:t>
            </a:r>
            <a:r>
              <a:rPr lang="en" sz="900" dirty="0">
                <a:latin typeface="Century Schoolbook"/>
                <a:ea typeface="Century Schoolbook"/>
                <a:cs typeface="Century Schoolbook"/>
                <a:sym typeface="Century Schoolbook"/>
              </a:rPr>
              <a:t> "Horizontal and Vertical Control," [Online]. Available: http://www.gresurv.com/hvcontrol.html.  [Accessed 20 February 2017].</a:t>
            </a:r>
          </a:p>
          <a:p>
            <a:pPr marL="212598" marR="0" lvl="0" indent="-282448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[4]</a:t>
            </a:r>
            <a:r>
              <a:rPr lang="en" sz="900" dirty="0">
                <a:latin typeface="Century Schoolbook"/>
                <a:ea typeface="Century Schoolbook"/>
                <a:cs typeface="Century Schoolbook"/>
                <a:sym typeface="Century Schoolbook"/>
              </a:rPr>
              <a:t> C. D. Ghilani and P. R. Wolf, Elementary Surveying: An Introduction to Geomatics, 13th ed., Upper Saddle River, NJ: Pearson Education Inc., 2012.</a:t>
            </a:r>
          </a:p>
          <a:p>
            <a:pPr marL="212598" marR="0" lvl="0" indent="-282448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[5] </a:t>
            </a:r>
            <a:r>
              <a:rPr lang="en" sz="900" dirty="0">
                <a:latin typeface="Century Schoolbook"/>
                <a:ea typeface="Century Schoolbook"/>
                <a:cs typeface="Century Schoolbook"/>
                <a:sym typeface="Century Schoolbook"/>
              </a:rPr>
              <a:t>C. C. Arizona, “Coconino County Building Ordinance” 26 07 2016. [Online]. Available:http://coconino.az.gov/DocumentCenter/View/12230. [Accessed 27 01 2017</a:t>
            </a:r>
            <a:r>
              <a:rPr lang="en" sz="9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].</a:t>
            </a:r>
          </a:p>
          <a:p>
            <a:pPr marL="212598" marR="0" lvl="0" indent="-282448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[</a:t>
            </a:r>
            <a:r>
              <a:rPr lang="en" sz="9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6] </a:t>
            </a:r>
            <a:r>
              <a:rPr lang="en" sz="900" dirty="0">
                <a:latin typeface="Century Schoolbook"/>
                <a:ea typeface="Century Schoolbook"/>
                <a:cs typeface="Century Schoolbook"/>
                <a:sym typeface="Century Schoolbook"/>
              </a:rPr>
              <a:t>Coconino County Arizona Community Development, “Residential Plan Submittal Checklist Building Division”; 26 11 2016. [Online]: Available:http://coconino.az.gov/DocumentCenter/View/8839</a:t>
            </a:r>
            <a:r>
              <a:rPr lang="en" sz="9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.</a:t>
            </a:r>
          </a:p>
          <a:p>
            <a:pPr marL="212598" marR="0" lvl="0" indent="-282448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[</a:t>
            </a:r>
            <a:r>
              <a:rPr lang="en" sz="9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7] </a:t>
            </a:r>
            <a:r>
              <a:rPr lang="en" sz="900" dirty="0">
                <a:latin typeface="Century Schoolbook"/>
                <a:ea typeface="Century Schoolbook"/>
                <a:cs typeface="Century Schoolbook"/>
                <a:sym typeface="Century Schoolbook"/>
              </a:rPr>
              <a:t>R. Chudley and R. Greeno, “Building Construction Handbook” Elsevier, Oxford, 2008</a:t>
            </a:r>
            <a:r>
              <a:rPr lang="en" sz="9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.</a:t>
            </a:r>
          </a:p>
          <a:p>
            <a:pPr marL="212598" marR="0" lvl="0" indent="-282448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[</a:t>
            </a:r>
            <a:r>
              <a:rPr lang="en" sz="9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8] </a:t>
            </a:r>
            <a:r>
              <a:rPr lang="en" sz="900" dirty="0">
                <a:latin typeface="Century Schoolbook"/>
                <a:ea typeface="Century Schoolbook"/>
                <a:cs typeface="Century Schoolbook"/>
                <a:sym typeface="Century Schoolbook"/>
              </a:rPr>
              <a:t>Autodesk Inc</a:t>
            </a:r>
            <a:r>
              <a:rPr lang="en" sz="9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.</a:t>
            </a:r>
          </a:p>
          <a:p>
            <a:pPr marL="212598" marR="0" lvl="0" indent="-282448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[</a:t>
            </a:r>
            <a:r>
              <a:rPr lang="en" sz="9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9] </a:t>
            </a:r>
            <a:r>
              <a:rPr lang="en" sz="900" dirty="0">
                <a:latin typeface="Century Schoolbook"/>
                <a:ea typeface="Century Schoolbook"/>
                <a:cs typeface="Century Schoolbook"/>
                <a:sym typeface="Century Schoolbook"/>
              </a:rPr>
              <a:t>Bluebeam Revu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[10</a:t>
            </a:r>
            <a:r>
              <a:rPr lang="en" sz="9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] </a:t>
            </a:r>
            <a:r>
              <a:rPr lang="en" sz="900" dirty="0">
                <a:latin typeface="Century Schoolbook"/>
                <a:ea typeface="Century Schoolbook"/>
                <a:cs typeface="Century Schoolbook"/>
                <a:sym typeface="Century Schoolbook"/>
              </a:rPr>
              <a:t>ASCE 7-10 “Minimum Design Loads for Buildings and Other Structures (7-10, Third Printing).” American Society of Civil Engineers (ASCE), 2010,</a:t>
            </a:r>
            <a:r>
              <a:rPr lang="en" sz="900" dirty="0">
                <a:latin typeface="Century Schoolbook"/>
                <a:ea typeface="Century Schoolbook"/>
                <a:cs typeface="Century Schoolbook"/>
                <a:sym typeface="Century Schoolbook"/>
                <a:hlinkClick r:id="rId3"/>
              </a:rPr>
              <a:t> </a:t>
            </a:r>
            <a:r>
              <a:rPr lang="en" sz="900" u="sng" dirty="0">
                <a:solidFill>
                  <a:schemeClr val="hlink"/>
                </a:solidFill>
                <a:latin typeface="Century Schoolbook"/>
                <a:ea typeface="Century Schoolbook"/>
                <a:cs typeface="Century Schoolbook"/>
                <a:sym typeface="Century Schoolbook"/>
                <a:hlinkClick r:id="rId3"/>
              </a:rPr>
              <a:t>www.asce.org/templates/publications-book-detail.aspx?id=6725</a:t>
            </a:r>
            <a:r>
              <a:rPr lang="en" sz="900" dirty="0">
                <a:latin typeface="Century Schoolbook"/>
                <a:ea typeface="Century Schoolbook"/>
                <a:cs typeface="Century Schoolbook"/>
                <a:sym typeface="Century Schoolbook"/>
              </a:rPr>
              <a:t>.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[11]</a:t>
            </a:r>
            <a:r>
              <a:rPr lang="en" sz="900" dirty="0">
                <a:latin typeface="Century Schoolbook"/>
                <a:ea typeface="Century Schoolbook"/>
                <a:cs typeface="Century Schoolbook"/>
                <a:sym typeface="Century Schoolbook"/>
              </a:rPr>
              <a:t> IBC 2012 “International Building Code, 2012.” Table of Contents | ICC PublicACCESS, 2012, codes.iccsafe.org/public/document/toc/353/.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[12] </a:t>
            </a:r>
            <a:r>
              <a:rPr lang="en" sz="900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NDS, Leesburg: American Wood Council, 2012.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[13] </a:t>
            </a:r>
            <a:r>
              <a:rPr lang="en" sz="900" dirty="0">
                <a:latin typeface="Century Schoolbook"/>
                <a:ea typeface="Century Schoolbook"/>
                <a:cs typeface="Century Schoolbook"/>
                <a:sym typeface="Century Schoolbook"/>
              </a:rPr>
              <a:t>ENERCALC," ENERCALC, 2016. [Online]. Available: http://enercalc.com/. [Accessed 23 October 2017</a:t>
            </a:r>
            <a:r>
              <a:rPr lang="en" sz="9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].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 smtClean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[</a:t>
            </a:r>
            <a:r>
              <a:rPr lang="en" sz="900" b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14]</a:t>
            </a:r>
            <a:r>
              <a:rPr lang="en" sz="900" b="1" dirty="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" sz="900" dirty="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Construction Business &amp; Technology Conference - Shear Wall Basics", </a:t>
            </a:r>
            <a:r>
              <a:rPr lang="en" sz="900" i="1" dirty="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Mcvicker.com</a:t>
            </a:r>
            <a:r>
              <a:rPr lang="en" sz="900" dirty="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, 2017. [Online]. Available: http://www.mcvicker.com/vwall/page013.htm. [Accessed: 01- Dec- 2017</a:t>
            </a:r>
            <a:r>
              <a:rPr lang="en" sz="900" dirty="0" smtClean="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].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[</a:t>
            </a:r>
            <a:r>
              <a:rPr lang="en" sz="9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15]</a:t>
            </a:r>
            <a:r>
              <a:rPr lang="en" sz="900" b="1" dirty="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" sz="900" dirty="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Construction Business &amp; Technology Conference - Shear Wall Basics", </a:t>
            </a:r>
            <a:r>
              <a:rPr lang="en" sz="900" i="1" dirty="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Mcvicker.com</a:t>
            </a:r>
            <a:r>
              <a:rPr lang="en" sz="900" dirty="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, 2017. [Online]. Available: http://www.mcvicker.com/vwall/page013.htm. [Accessed: 30- Nov- 2017].</a:t>
            </a:r>
          </a:p>
          <a:p>
            <a:pPr marL="7620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indent="-69850" rtl="0">
              <a:spcBef>
                <a:spcPts val="20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dk1"/>
              </a:solidFill>
              <a:highlight>
                <a:srgbClr val="F1F4F5"/>
              </a:highlight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000" b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12598" marR="0" lvl="0" indent="-282448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12598" marR="0" lvl="0" indent="-212598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Font typeface="Arial"/>
              <a:buNone/>
            </a:pPr>
            <a:endParaRPr sz="10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01" name="Shape 301"/>
          <p:cNvSpPr txBox="1"/>
          <p:nvPr/>
        </p:nvSpPr>
        <p:spPr>
          <a:xfrm>
            <a:off x="8569725" y="4772725"/>
            <a:ext cx="694800" cy="202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entury Schoolbook"/>
                <a:ea typeface="Century Schoolbook"/>
                <a:cs typeface="Century Schoolbook"/>
                <a:sym typeface="Century Schoolbook"/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6300" y="253150"/>
            <a:ext cx="3778200" cy="75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entury Schoolbook"/>
              <a:buNone/>
            </a:pPr>
            <a:r>
              <a:rPr lang="en" sz="3000" b="0" i="1" u="none" strike="noStrike" cap="none" dirty="0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Project Background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215100" y="1008850"/>
            <a:ext cx="4019400" cy="353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Schoolbook"/>
              <a:buChar char="•"/>
            </a:pPr>
            <a:r>
              <a:rPr lang="en" sz="1600" dirty="0">
                <a:latin typeface="Century Schoolbook"/>
                <a:ea typeface="Century Schoolbook"/>
                <a:cs typeface="Century Schoolbook"/>
                <a:sym typeface="Century Schoolbook"/>
              </a:rPr>
              <a:t>Mark Haven’s home is located </a:t>
            </a:r>
            <a:r>
              <a:rPr lang="en" sz="1600" i="0" u="none" strike="noStrike" cap="none" dirty="0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in Munds Park</a:t>
            </a:r>
            <a:r>
              <a:rPr lang="en" sz="1600" dirty="0">
                <a:latin typeface="Century Schoolbook"/>
                <a:ea typeface="Century Schoolbook"/>
                <a:cs typeface="Century Schoolbook"/>
                <a:sym typeface="Century Schoolbook"/>
              </a:rPr>
              <a:t>,</a:t>
            </a:r>
            <a:r>
              <a:rPr lang="en" sz="1600" i="0" u="none" strike="noStrike" cap="none" dirty="0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Coconino County [1].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Schoolbook"/>
              <a:buChar char="•"/>
            </a:pPr>
            <a:r>
              <a:rPr lang="en" sz="1600" u="sng" dirty="0">
                <a:latin typeface="Century Schoolbook"/>
                <a:ea typeface="Century Schoolbook"/>
                <a:cs typeface="Century Schoolbook"/>
                <a:sym typeface="Century Schoolbook"/>
              </a:rPr>
              <a:t>Primary concerns</a:t>
            </a:r>
            <a:r>
              <a:rPr lang="en" sz="1600" dirty="0">
                <a:latin typeface="Century Schoolbook"/>
                <a:ea typeface="Century Schoolbook"/>
                <a:cs typeface="Century Schoolbook"/>
                <a:sym typeface="Century Schoolbook"/>
              </a:rPr>
              <a:t>: Residence has no garage; Vehicles not accessible during winter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Schoolbook"/>
              <a:buChar char="•"/>
            </a:pPr>
            <a:r>
              <a:rPr lang="en" sz="1600" u="sng" dirty="0">
                <a:latin typeface="Century Schoolbook"/>
                <a:ea typeface="Century Schoolbook"/>
                <a:cs typeface="Century Schoolbook"/>
                <a:sym typeface="Century Schoolbook"/>
              </a:rPr>
              <a:t>Secondary concerns</a:t>
            </a:r>
            <a:r>
              <a:rPr lang="en" sz="1600" dirty="0">
                <a:latin typeface="Century Schoolbook"/>
                <a:ea typeface="Century Schoolbook"/>
                <a:cs typeface="Century Schoolbook"/>
                <a:sym typeface="Century Schoolbook"/>
              </a:rPr>
              <a:t>: Residence is lacking space for storage or client’s photography interests</a:t>
            </a:r>
          </a:p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rgbClr val="262626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</a:p>
          <a:p>
            <a:pPr marL="212598" marR="0" lvl="0" indent="-2125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Font typeface="Arial"/>
              <a:buNone/>
            </a:pPr>
            <a:endParaRPr sz="1200" b="0" i="0" u="none" strike="noStrike" cap="none" dirty="0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" name="Shape 125"/>
          <p:cNvSpPr txBox="1"/>
          <p:nvPr/>
        </p:nvSpPr>
        <p:spPr>
          <a:xfrm>
            <a:off x="7866975" y="4802149"/>
            <a:ext cx="1391400" cy="31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entury Schoolbook"/>
                <a:ea typeface="Century Schoolbook"/>
                <a:cs typeface="Century Schoolbook"/>
                <a:sym typeface="Century Schoolbook"/>
              </a:rPr>
              <a:t>Alhawraa,2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 txBox="1"/>
          <p:nvPr/>
        </p:nvSpPr>
        <p:spPr>
          <a:xfrm>
            <a:off x="8381925" y="4355700"/>
            <a:ext cx="627300" cy="31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7" name="Shape 127"/>
          <p:cNvSpPr txBox="1"/>
          <p:nvPr/>
        </p:nvSpPr>
        <p:spPr>
          <a:xfrm>
            <a:off x="7496175" y="1476325"/>
            <a:ext cx="134700" cy="14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8" name="Shape 128"/>
          <p:cNvSpPr txBox="1"/>
          <p:nvPr/>
        </p:nvSpPr>
        <p:spPr>
          <a:xfrm>
            <a:off x="7799625" y="1220138"/>
            <a:ext cx="134700" cy="14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b="1" dirty="0">
              <a:solidFill>
                <a:srgbClr val="FF0000"/>
              </a:solidFill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4646534" y="4635300"/>
            <a:ext cx="3983660" cy="22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Figure 1: Location of Munds Park &amp; Project </a:t>
            </a:r>
            <a:r>
              <a:rPr lang="en" sz="1200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Site [1]</a:t>
            </a:r>
            <a:endParaRPr lang="en" sz="1200" i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1175" y="162050"/>
            <a:ext cx="4019401" cy="4379901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212550" y="196225"/>
            <a:ext cx="8520600" cy="72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entury Schoolbook"/>
              <a:buNone/>
            </a:pPr>
            <a:r>
              <a:rPr lang="en" sz="3750" b="0" i="1" u="none" strike="noStrike" cap="none" dirty="0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Project Understanding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110174" y="1015900"/>
            <a:ext cx="3805725" cy="367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12598" marR="0" lvl="0" indent="-212598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b="1" i="0" u="none" strike="noStrike" cap="none" dirty="0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Criteria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Century Schoolbook"/>
              <a:buChar char="•"/>
            </a:pPr>
            <a:r>
              <a:rPr lang="en" sz="1600" i="0" u="none" strike="noStrike" cap="none" dirty="0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Two story, attached</a:t>
            </a:r>
            <a:r>
              <a:rPr lang="en" sz="1600" dirty="0">
                <a:latin typeface="Century Schoolbook"/>
                <a:ea typeface="Century Schoolbook"/>
                <a:cs typeface="Century Schoolbook"/>
                <a:sym typeface="Century Schoolbook"/>
              </a:rPr>
              <a:t> garage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Century Schoolbook"/>
              <a:buChar char="•"/>
            </a:pPr>
            <a:r>
              <a:rPr lang="en" sz="1600" i="0" u="none" strike="noStrike" cap="none" dirty="0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Accessible during snowstorms 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Century Schoolbook"/>
              <a:buChar char="•"/>
            </a:pPr>
            <a:r>
              <a:rPr lang="en" sz="1600" dirty="0">
                <a:latin typeface="Century Schoolbook"/>
                <a:ea typeface="Century Schoolbook"/>
                <a:cs typeface="Century Schoolbook"/>
                <a:sym typeface="Century Schoolbook"/>
              </a:rPr>
              <a:t>Second floor for photography studio and/or </a:t>
            </a:r>
            <a:r>
              <a:rPr lang="en" sz="16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storage</a:t>
            </a:r>
          </a:p>
          <a:p>
            <a:pPr marL="1397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</a:pPr>
            <a:endParaRPr lang="en" sz="16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indent="0" rtl="0">
              <a:spcBef>
                <a:spcPts val="0"/>
              </a:spcBef>
              <a:buNone/>
            </a:pPr>
            <a:r>
              <a:rPr lang="en" sz="16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Constraints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buSzPts val="1400"/>
              <a:buFont typeface="Century Schoolbook"/>
              <a:buChar char="•"/>
            </a:pPr>
            <a:r>
              <a:rPr lang="en" sz="1600" dirty="0">
                <a:latin typeface="Century Schoolbook"/>
                <a:ea typeface="Century Schoolbook"/>
                <a:cs typeface="Century Schoolbook"/>
                <a:sym typeface="Century Schoolbook"/>
              </a:rPr>
              <a:t>Can not alter existing landscape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buSzPts val="1400"/>
              <a:buFont typeface="Century Schoolbook"/>
              <a:buChar char="•"/>
            </a:pPr>
            <a:r>
              <a:rPr lang="en" sz="1600" dirty="0">
                <a:latin typeface="Century Schoolbook"/>
                <a:ea typeface="Century Schoolbook"/>
                <a:cs typeface="Century Schoolbook"/>
                <a:sym typeface="Century Schoolbook"/>
              </a:rPr>
              <a:t>20’ setback and 5’ easement leaves minimal area for design[2]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12598" marR="0" lvl="0" indent="-212598" algn="l" rtl="0">
              <a:lnSpc>
                <a:spcPct val="112000"/>
              </a:lnSpc>
              <a:spcBef>
                <a:spcPts val="0"/>
              </a:spcBef>
              <a:buClr>
                <a:srgbClr val="262626"/>
              </a:buClr>
              <a:buFont typeface="Arial"/>
              <a:buNone/>
            </a:pPr>
            <a:endParaRPr sz="1400" b="0" i="0" u="none" strike="noStrike" cap="none" dirty="0">
              <a:solidFill>
                <a:srgbClr val="26262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5899" y="988648"/>
            <a:ext cx="5033801" cy="370145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140" name="Shape 140"/>
          <p:cNvSpPr txBox="1"/>
          <p:nvPr/>
        </p:nvSpPr>
        <p:spPr>
          <a:xfrm>
            <a:off x="7825200" y="4768952"/>
            <a:ext cx="1318800" cy="22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Century Schoolbook"/>
                <a:ea typeface="Century Schoolbook"/>
                <a:cs typeface="Century Schoolbook"/>
                <a:sym typeface="Century Schoolbook"/>
              </a:rPr>
              <a:t>Alhawraa, 3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3915899" y="4717352"/>
            <a:ext cx="3937800" cy="32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Figure 2: Mark Haven’s Residence (Front view)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0" y="66526"/>
            <a:ext cx="7351500" cy="70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 dirty="0"/>
              <a:t> Surveying and Mapping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3867437" y="4527725"/>
            <a:ext cx="4319400" cy="6157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r"/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Figure </a:t>
            </a:r>
            <a:r>
              <a:rPr lang="en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4: Contour Map of the Property</a:t>
            </a:r>
            <a:endParaRPr lang="en" i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algn="r">
              <a:spcBef>
                <a:spcPts val="0"/>
              </a:spcBef>
              <a:buNone/>
            </a:pPr>
            <a:r>
              <a:rPr lang="en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Figure 5: </a:t>
            </a: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Mark Haven Residential  Site </a:t>
            </a:r>
            <a:r>
              <a:rPr lang="en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plan  </a:t>
            </a:r>
            <a:endParaRPr lang="en" i="1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285550" y="866825"/>
            <a:ext cx="3466200" cy="366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latin typeface="Century Schoolbook"/>
                <a:ea typeface="Century Schoolbook"/>
                <a:cs typeface="Century Schoolbook"/>
                <a:sym typeface="Century Schoolbook"/>
              </a:rPr>
              <a:t>Surveying and Site Analysis results: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17500" rtl="0">
              <a:spcBef>
                <a:spcPts val="0"/>
              </a:spcBef>
              <a:buSzPts val="1400"/>
              <a:buChar char="-"/>
            </a:pPr>
            <a:r>
              <a:rPr lang="en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Front and </a:t>
            </a:r>
            <a:r>
              <a:rPr lang="en" dirty="0" smtClean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side </a:t>
            </a:r>
            <a:r>
              <a:rPr lang="en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setbacks meet the requirements of Coconino County Zoning Ordinance for garage building </a:t>
            </a:r>
            <a:r>
              <a:rPr lang="en" dirty="0" smtClean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(20’ and 5’ respectively)</a:t>
            </a:r>
            <a:endParaRPr lang="en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ts val="1400"/>
              <a:buFont typeface="Century Schoolbook"/>
              <a:buChar char="-"/>
            </a:pPr>
            <a:r>
              <a:rPr lang="en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Determined property boundaries and driveway dimensions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ts val="1400"/>
              <a:buFont typeface="Century Schoolbook"/>
              <a:buChar char="-"/>
            </a:pPr>
            <a:r>
              <a:rPr lang="en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Determined where the existing house is located on the lot</a:t>
            </a:r>
          </a:p>
          <a:p>
            <a:pPr lv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lvl="0">
              <a:spcBef>
                <a:spcPts val="0"/>
              </a:spcBef>
              <a:buNone/>
            </a:pPr>
            <a:endParaRPr sz="1200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8090625" y="4750692"/>
            <a:ext cx="1329000" cy="41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Alhawraa,4</a:t>
            </a:r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2995" y="744841"/>
            <a:ext cx="3723842" cy="391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4">
            <a:alphaModFix/>
          </a:blip>
          <a:srcRect l="5290" r="1494"/>
          <a:stretch/>
        </p:blipFill>
        <p:spPr>
          <a:xfrm>
            <a:off x="4407179" y="738568"/>
            <a:ext cx="3779658" cy="3892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296500" y="221452"/>
            <a:ext cx="7931400" cy="730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 dirty="0"/>
              <a:t>Design Alternatives 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000" y="1120325"/>
            <a:ext cx="3262099" cy="205247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58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9613" y="2637550"/>
            <a:ext cx="3152289" cy="205247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59" name="Shape 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3646" y="1085775"/>
            <a:ext cx="3508061" cy="200852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160" name="Shape 160"/>
          <p:cNvSpPr txBox="1"/>
          <p:nvPr/>
        </p:nvSpPr>
        <p:spPr>
          <a:xfrm>
            <a:off x="125000" y="3220325"/>
            <a:ext cx="2020894" cy="2410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Figure </a:t>
            </a:r>
            <a:r>
              <a:rPr lang="en" sz="1200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6: </a:t>
            </a:r>
            <a:r>
              <a:rPr lang="en" sz="1200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Hip roof design</a:t>
            </a:r>
            <a:r>
              <a:rPr lang="en" sz="900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.  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2939613" y="4646075"/>
            <a:ext cx="2973300" cy="18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200" i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Figure </a:t>
            </a:r>
            <a:r>
              <a:rPr lang="en" sz="1200" i="1" dirty="0" smtClean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7: </a:t>
            </a:r>
            <a:r>
              <a:rPr lang="en" sz="1200" i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Single pitch roof design </a:t>
            </a:r>
            <a:r>
              <a:rPr lang="en" sz="900" i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[8] .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6277708" y="3059260"/>
            <a:ext cx="2763999" cy="337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 sz="1200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Figure 8 :</a:t>
            </a:r>
            <a:r>
              <a:rPr lang="en" sz="1200" i="1" dirty="0" smtClean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hexagonal </a:t>
            </a:r>
            <a:r>
              <a:rPr lang="en" sz="1200" i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shaped design</a:t>
            </a:r>
            <a:r>
              <a:rPr lang="en" sz="900" i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.  </a:t>
            </a:r>
            <a:r>
              <a:rPr lang="en" sz="1200" i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" sz="1200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7688400" y="4718525"/>
            <a:ext cx="1455600" cy="32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Alhawraa,5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257525" y="175026"/>
            <a:ext cx="7931400" cy="730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dirty="0"/>
              <a:t>Final Design</a:t>
            </a: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 t="24058"/>
          <a:stretch/>
        </p:blipFill>
        <p:spPr>
          <a:xfrm>
            <a:off x="3756886" y="2772969"/>
            <a:ext cx="5168967" cy="209641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171" name="Shape 171"/>
          <p:cNvPicPr preferRelativeResize="0"/>
          <p:nvPr/>
        </p:nvPicPr>
        <p:blipFill rotWithShape="1">
          <a:blip r:embed="rId4">
            <a:alphaModFix/>
          </a:blip>
          <a:srcRect t="7732"/>
          <a:stretch/>
        </p:blipFill>
        <p:spPr>
          <a:xfrm>
            <a:off x="257525" y="1017347"/>
            <a:ext cx="4050521" cy="204100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172" name="Shape 172"/>
          <p:cNvSpPr txBox="1"/>
          <p:nvPr/>
        </p:nvSpPr>
        <p:spPr>
          <a:xfrm>
            <a:off x="257525" y="3105003"/>
            <a:ext cx="2231100" cy="3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Figure </a:t>
            </a:r>
            <a:r>
              <a:rPr lang="en" sz="1200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9: </a:t>
            </a:r>
            <a:r>
              <a:rPr lang="en" sz="1200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Final design</a:t>
            </a:r>
            <a:r>
              <a:rPr lang="en" sz="900" i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.  </a:t>
            </a:r>
            <a:r>
              <a:rPr lang="en" sz="1200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4485950" y="418011"/>
            <a:ext cx="4466461" cy="227737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" dirty="0" smtClean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2ft</a:t>
            </a:r>
            <a:r>
              <a:rPr lang="en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. x 3 ft</a:t>
            </a:r>
            <a:r>
              <a:rPr lang="en" dirty="0" smtClean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. area for  </a:t>
            </a:r>
            <a:r>
              <a:rPr lang="en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future elevator in the </a:t>
            </a:r>
            <a:r>
              <a:rPr lang="en" dirty="0" smtClean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northeast corner </a:t>
            </a:r>
            <a:r>
              <a:rPr lang="en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of the </a:t>
            </a:r>
            <a:r>
              <a:rPr lang="en" dirty="0" smtClean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building</a:t>
            </a:r>
            <a:endParaRPr lang="en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Exterior </a:t>
            </a:r>
            <a:r>
              <a:rPr lang="en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staircase </a:t>
            </a:r>
          </a:p>
          <a:p>
            <a:pPr marL="2857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13</a:t>
            </a:r>
            <a:r>
              <a:rPr lang="en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’ by 13.5’ second story with windows </a:t>
            </a:r>
            <a:r>
              <a:rPr lang="en" dirty="0" smtClean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on North, East, and South walls</a:t>
            </a:r>
            <a:endParaRPr lang="en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Selected </a:t>
            </a:r>
            <a:r>
              <a:rPr lang="en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design due to client’s requirements and </a:t>
            </a:r>
            <a:r>
              <a:rPr lang="en" dirty="0" smtClean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limited area</a:t>
            </a:r>
            <a:endParaRPr lang="en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3757922" y="4786204"/>
            <a:ext cx="3256800" cy="19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Figure </a:t>
            </a:r>
            <a:r>
              <a:rPr lang="en" sz="1200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10: </a:t>
            </a:r>
            <a:r>
              <a:rPr lang="en" sz="1200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Final design elevations</a:t>
            </a:r>
            <a:r>
              <a:rPr lang="en" sz="900" i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.</a:t>
            </a:r>
            <a:r>
              <a:rPr lang="en" dirty="0"/>
              <a:t> 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7847253" y="4765954"/>
            <a:ext cx="1606500" cy="42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Alhawraa,6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291025" y="215200"/>
            <a:ext cx="7012500" cy="755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Gravity Load Determination</a:t>
            </a:r>
          </a:p>
        </p:txBody>
      </p:sp>
      <p:graphicFrame>
        <p:nvGraphicFramePr>
          <p:cNvPr id="181" name="Shape 181"/>
          <p:cNvGraphicFramePr/>
          <p:nvPr/>
        </p:nvGraphicFramePr>
        <p:xfrm>
          <a:off x="357025" y="1375855"/>
          <a:ext cx="2668650" cy="3135350"/>
        </p:xfrm>
        <a:graphic>
          <a:graphicData uri="http://schemas.openxmlformats.org/drawingml/2006/table">
            <a:tbl>
              <a:tblPr>
                <a:noFill/>
                <a:tableStyleId>{3B2FD9F6-AA6A-4380-87BB-394437AB118E}</a:tableStyleId>
              </a:tblPr>
              <a:tblGrid>
                <a:gridCol w="1316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2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5000">
                <a:tc gridSpan="2">
                  <a:txBody>
                    <a:bodyPr/>
                    <a:lstStyle/>
                    <a:p>
                      <a:pPr marL="0" marR="0" lvl="0" indent="-762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Table </a:t>
                      </a: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: </a:t>
                      </a: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Roof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 Design Loads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3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Loading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Values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25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Total Roof Dead Load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18.6 psf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Balanced Snow Load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46.2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 psf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34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Snow Drift Load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40.8 psf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44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Upward Wind Pressure 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-23.8 psf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872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Downward Wind Pressure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u="none" strike="noStrike" cap="none" dirty="0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9.70 psf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182" name="Shape 182"/>
          <p:cNvGraphicFramePr/>
          <p:nvPr/>
        </p:nvGraphicFramePr>
        <p:xfrm>
          <a:off x="3237675" y="1375855"/>
          <a:ext cx="2668650" cy="1898675"/>
        </p:xfrm>
        <a:graphic>
          <a:graphicData uri="http://schemas.openxmlformats.org/drawingml/2006/table">
            <a:tbl>
              <a:tblPr>
                <a:noFill/>
                <a:tableStyleId>{3B2FD9F6-AA6A-4380-87BB-394437AB118E}</a:tableStyleId>
              </a:tblPr>
              <a:tblGrid>
                <a:gridCol w="1316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2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5000">
                <a:tc gridSpan="2">
                  <a:txBody>
                    <a:bodyPr/>
                    <a:lstStyle/>
                    <a:p>
                      <a:pPr marL="0" marR="0" lvl="0" indent="-762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Table </a:t>
                      </a: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2: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 </a:t>
                      </a: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Interior Joist 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Design Loads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3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Loading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Values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25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Floor Dead Load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25.6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 psf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Floor Live Load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40.0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 psf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83" name="Shape 183"/>
          <p:cNvGraphicFramePr/>
          <p:nvPr/>
        </p:nvGraphicFramePr>
        <p:xfrm>
          <a:off x="6068225" y="1375855"/>
          <a:ext cx="2668650" cy="2791875"/>
        </p:xfrm>
        <a:graphic>
          <a:graphicData uri="http://schemas.openxmlformats.org/drawingml/2006/table">
            <a:tbl>
              <a:tblPr>
                <a:noFill/>
                <a:tableStyleId>{3B2FD9F6-AA6A-4380-87BB-394437AB118E}</a:tableStyleId>
              </a:tblPr>
              <a:tblGrid>
                <a:gridCol w="1316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2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5000">
                <a:tc gridSpan="2">
                  <a:txBody>
                    <a:bodyPr/>
                    <a:lstStyle/>
                    <a:p>
                      <a:pPr marL="0" marR="0" lvl="0" indent="-762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Table </a:t>
                      </a: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3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: Gable </a:t>
                      </a: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Roof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 Design Loads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3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Loading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Values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25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Total Roof Dead Load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18.6 psf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Balanced Snow Load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46.2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 psf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44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Upward Wind Pressure 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-23.8 psf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872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Downward Wind Pressure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9.70 psf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84" name="Shape 184"/>
          <p:cNvSpPr txBox="1"/>
          <p:nvPr/>
        </p:nvSpPr>
        <p:spPr>
          <a:xfrm>
            <a:off x="8148575" y="4835698"/>
            <a:ext cx="1176600" cy="21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Garrett,7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197525" y="27625"/>
            <a:ext cx="5336400" cy="83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/>
              <a:t>Lateral Load Determination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197524" y="771349"/>
            <a:ext cx="5417576" cy="149288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 dirty="0">
                <a:latin typeface="Century Schoolbook"/>
                <a:ea typeface="Century Schoolbook"/>
                <a:cs typeface="Century Schoolbook"/>
                <a:sym typeface="Century Schoolbook"/>
              </a:rPr>
              <a:t>Lateral loads determined by hand and with values from ASCE 7-10</a:t>
            </a:r>
            <a:r>
              <a:rPr lang="en" sz="1800" dirty="0"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" sz="900" i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[10].  </a:t>
            </a: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ts val="1400"/>
              <a:buFont typeface="Century Schoolbook"/>
              <a:buChar char="•"/>
            </a:pPr>
            <a:r>
              <a:rPr lang="en" sz="1400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Wind and seismic loading both considered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400" dirty="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4823" y="2338022"/>
            <a:ext cx="3009475" cy="223561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192" name="Shape 192"/>
          <p:cNvSpPr txBox="1"/>
          <p:nvPr/>
        </p:nvSpPr>
        <p:spPr>
          <a:xfrm>
            <a:off x="3333200" y="4374300"/>
            <a:ext cx="856200" cy="30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193" name="Shape 193"/>
          <p:cNvSpPr txBox="1"/>
          <p:nvPr/>
        </p:nvSpPr>
        <p:spPr>
          <a:xfrm>
            <a:off x="8055925" y="4774625"/>
            <a:ext cx="1197600" cy="30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Garrett,8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2693400" y="4647425"/>
            <a:ext cx="2921700" cy="25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Figure </a:t>
            </a:r>
            <a:r>
              <a:rPr lang="en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11: </a:t>
            </a: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Wind Load Path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5733025" y="4647425"/>
            <a:ext cx="2921700" cy="25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Figure </a:t>
            </a:r>
            <a:r>
              <a:rPr lang="en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12: </a:t>
            </a: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Seismic Loading </a:t>
            </a:r>
          </a:p>
        </p:txBody>
      </p:sp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6694" y="200833"/>
            <a:ext cx="3063610" cy="437279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</p:pic>
      <p:graphicFrame>
        <p:nvGraphicFramePr>
          <p:cNvPr id="197" name="Shape 197"/>
          <p:cNvGraphicFramePr/>
          <p:nvPr>
            <p:extLst>
              <p:ext uri="{D42A27DB-BD31-4B8C-83A1-F6EECF244321}">
                <p14:modId xmlns:p14="http://schemas.microsoft.com/office/powerpoint/2010/main" val="1306638302"/>
              </p:ext>
            </p:extLst>
          </p:nvPr>
        </p:nvGraphicFramePr>
        <p:xfrm>
          <a:off x="141302" y="2338022"/>
          <a:ext cx="2501125" cy="1959135"/>
        </p:xfrm>
        <a:graphic>
          <a:graphicData uri="http://schemas.openxmlformats.org/drawingml/2006/table">
            <a:tbl>
              <a:tblPr>
                <a:noFill/>
                <a:tableStyleId>{3B2FD9F6-AA6A-4380-87BB-394437AB118E}</a:tableStyleId>
              </a:tblPr>
              <a:tblGrid>
                <a:gridCol w="1185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53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5000">
                <a:tc gridSpan="2">
                  <a:txBody>
                    <a:bodyPr/>
                    <a:lstStyle/>
                    <a:p>
                      <a:pPr marL="0" marR="0" lvl="0" indent="-762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" sz="1200" b="1" u="none" strike="noStrike" cap="none" dirty="0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Table </a:t>
                      </a:r>
                      <a:r>
                        <a:rPr lang="en" sz="1200" b="1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4: Lateral Loading Summary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3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Loading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b="1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Maximum </a:t>
                      </a:r>
                      <a:r>
                        <a:rPr lang="en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Value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2575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Seismic Loading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748</a:t>
                      </a: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 </a:t>
                      </a:r>
                      <a:r>
                        <a:rPr lang="en" sz="120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lbs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00"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i="1" u="sng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Wind Loading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Times New Roman"/>
                        <a:buNone/>
                      </a:pPr>
                      <a:r>
                        <a:rPr lang="en" sz="1200" i="1" u="sng" dirty="0"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2138 lbs</a:t>
                      </a:r>
                    </a:p>
                  </a:txBody>
                  <a:tcPr marL="60775" marR="607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60275" y="102125"/>
            <a:ext cx="5468700" cy="6732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/>
              <a:t>Structural Analysis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105850" y="3711350"/>
            <a:ext cx="6978000" cy="893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Century Schoolbook"/>
              <a:buChar char="•"/>
            </a:pPr>
            <a:r>
              <a:rPr lang="en" sz="1400" dirty="0">
                <a:latin typeface="Century Schoolbook"/>
                <a:ea typeface="Century Schoolbook"/>
                <a:cs typeface="Century Schoolbook"/>
                <a:sym typeface="Century Schoolbook"/>
              </a:rPr>
              <a:t>Structural Design completed with Enercalc structural design software </a:t>
            </a:r>
            <a:r>
              <a:rPr lang="en" sz="1400" i="1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[13]. </a:t>
            </a:r>
          </a:p>
          <a:p>
            <a:pPr marL="457200" lvl="0" indent="-317500">
              <a:spcBef>
                <a:spcPts val="0"/>
              </a:spcBef>
              <a:buSzPts val="1400"/>
              <a:buFont typeface="Century Schoolbook"/>
              <a:buChar char="•"/>
            </a:pPr>
            <a:r>
              <a:rPr lang="en" sz="1400" dirty="0">
                <a:latin typeface="Century Schoolbook"/>
                <a:ea typeface="Century Schoolbook"/>
                <a:cs typeface="Century Schoolbook"/>
                <a:sym typeface="Century Schoolbook"/>
              </a:rPr>
              <a:t>Optimized for most effective and inexpensive  design with </a:t>
            </a:r>
            <a:r>
              <a:rPr lang="en" sz="1400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mostly locally </a:t>
            </a:r>
            <a:r>
              <a:rPr lang="en" sz="1400" dirty="0">
                <a:latin typeface="Century Schoolbook"/>
                <a:ea typeface="Century Schoolbook"/>
                <a:cs typeface="Century Schoolbook"/>
                <a:sym typeface="Century Schoolbook"/>
              </a:rPr>
              <a:t>available materials</a:t>
            </a:r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75" y="1004400"/>
            <a:ext cx="9144002" cy="2321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/>
          <p:nvPr/>
        </p:nvSpPr>
        <p:spPr>
          <a:xfrm>
            <a:off x="3316675" y="1247125"/>
            <a:ext cx="1139100" cy="182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206" name="Shape 206"/>
          <p:cNvCxnSpPr/>
          <p:nvPr/>
        </p:nvCxnSpPr>
        <p:spPr>
          <a:xfrm>
            <a:off x="1860550" y="1334750"/>
            <a:ext cx="1307700" cy="135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07" name="Shape 207"/>
          <p:cNvSpPr/>
          <p:nvPr/>
        </p:nvSpPr>
        <p:spPr>
          <a:xfrm>
            <a:off x="7432875" y="1270700"/>
            <a:ext cx="1139100" cy="141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208" name="Shape 208"/>
          <p:cNvCxnSpPr/>
          <p:nvPr/>
        </p:nvCxnSpPr>
        <p:spPr>
          <a:xfrm>
            <a:off x="6249050" y="1348250"/>
            <a:ext cx="988200" cy="102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09" name="Shape 209"/>
          <p:cNvSpPr/>
          <p:nvPr/>
        </p:nvSpPr>
        <p:spPr>
          <a:xfrm>
            <a:off x="7129375" y="1604400"/>
            <a:ext cx="1139100" cy="141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0" name="Shape 210"/>
          <p:cNvSpPr txBox="1"/>
          <p:nvPr/>
        </p:nvSpPr>
        <p:spPr>
          <a:xfrm>
            <a:off x="8034300" y="2399900"/>
            <a:ext cx="1109700" cy="21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800">
                <a:solidFill>
                  <a:srgbClr val="FF00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Load combination equation</a:t>
            </a:r>
          </a:p>
        </p:txBody>
      </p:sp>
      <p:cxnSp>
        <p:nvCxnSpPr>
          <p:cNvPr id="211" name="Shape 211"/>
          <p:cNvCxnSpPr/>
          <p:nvPr/>
        </p:nvCxnSpPr>
        <p:spPr>
          <a:xfrm rot="10800000">
            <a:off x="8407800" y="1772975"/>
            <a:ext cx="362700" cy="6732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12" name="Shape 212"/>
          <p:cNvSpPr txBox="1"/>
          <p:nvPr/>
        </p:nvSpPr>
        <p:spPr>
          <a:xfrm>
            <a:off x="105850" y="3336463"/>
            <a:ext cx="7418425" cy="25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Figure </a:t>
            </a:r>
            <a:r>
              <a:rPr lang="en" i="1" dirty="0" smtClean="0">
                <a:latin typeface="Century Schoolbook"/>
                <a:ea typeface="Century Schoolbook"/>
                <a:cs typeface="Century Schoolbook"/>
                <a:sym typeface="Century Schoolbook"/>
              </a:rPr>
              <a:t>13: </a:t>
            </a:r>
            <a:r>
              <a:rPr lang="en" i="1" dirty="0">
                <a:latin typeface="Century Schoolbook"/>
                <a:ea typeface="Century Schoolbook"/>
                <a:cs typeface="Century Schoolbook"/>
                <a:sym typeface="Century Schoolbook"/>
              </a:rPr>
              <a:t>Summary of wood beam design results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8126900" y="4897625"/>
            <a:ext cx="1199100" cy="21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Garrett,9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dlines">
  <a:themeElements>
    <a:clrScheme name="Headlines">
      <a:dk1>
        <a:srgbClr val="000000"/>
      </a:dk1>
      <a:lt1>
        <a:srgbClr val="FFFFFF"/>
      </a:lt1>
      <a:dk2>
        <a:srgbClr val="140C0F"/>
      </a:dk2>
      <a:lt2>
        <a:srgbClr val="F2F0EF"/>
      </a:lt2>
      <a:accent1>
        <a:srgbClr val="51303B"/>
      </a:accent1>
      <a:accent2>
        <a:srgbClr val="ABA299"/>
      </a:accent2>
      <a:accent3>
        <a:srgbClr val="475A6B"/>
      </a:accent3>
      <a:accent4>
        <a:srgbClr val="9A5853"/>
      </a:accent4>
      <a:accent5>
        <a:srgbClr val="A98E58"/>
      </a:accent5>
      <a:accent6>
        <a:srgbClr val="754C66"/>
      </a:accent6>
      <a:hlink>
        <a:srgbClr val="448593"/>
      </a:hlink>
      <a:folHlink>
        <a:srgbClr val="935E7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eadlines">
  <a:themeElements>
    <a:clrScheme name="Headlines">
      <a:dk1>
        <a:srgbClr val="000000"/>
      </a:dk1>
      <a:lt1>
        <a:srgbClr val="FFFFFF"/>
      </a:lt1>
      <a:dk2>
        <a:srgbClr val="140C0F"/>
      </a:dk2>
      <a:lt2>
        <a:srgbClr val="F2F0EF"/>
      </a:lt2>
      <a:accent1>
        <a:srgbClr val="51303B"/>
      </a:accent1>
      <a:accent2>
        <a:srgbClr val="ABA299"/>
      </a:accent2>
      <a:accent3>
        <a:srgbClr val="475A6B"/>
      </a:accent3>
      <a:accent4>
        <a:srgbClr val="9A5853"/>
      </a:accent4>
      <a:accent5>
        <a:srgbClr val="A98E58"/>
      </a:accent5>
      <a:accent6>
        <a:srgbClr val="754C66"/>
      </a:accent6>
      <a:hlink>
        <a:srgbClr val="448593"/>
      </a:hlink>
      <a:folHlink>
        <a:srgbClr val="935E7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1399</Words>
  <Application>Microsoft Macintosh PowerPoint</Application>
  <PresentationFormat>On-screen Show (16:9)</PresentationFormat>
  <Paragraphs>345</Paragraphs>
  <Slides>19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Corbel</vt:lpstr>
      <vt:lpstr>Economica</vt:lpstr>
      <vt:lpstr>Century Schoolbook</vt:lpstr>
      <vt:lpstr>Times New Roman</vt:lpstr>
      <vt:lpstr>Arial</vt:lpstr>
      <vt:lpstr>Open Sans</vt:lpstr>
      <vt:lpstr>Headlines</vt:lpstr>
      <vt:lpstr>Headlines</vt:lpstr>
      <vt:lpstr>Document</vt:lpstr>
      <vt:lpstr>RESIDENTIAL GARAGE ADDITION</vt:lpstr>
      <vt:lpstr>Project Background</vt:lpstr>
      <vt:lpstr>Project Understanding</vt:lpstr>
      <vt:lpstr> Surveying and Mapping</vt:lpstr>
      <vt:lpstr>Design Alternatives </vt:lpstr>
      <vt:lpstr>Final Design</vt:lpstr>
      <vt:lpstr>Gravity Load Determination</vt:lpstr>
      <vt:lpstr>Lateral Load Determination</vt:lpstr>
      <vt:lpstr>Structural Analysis</vt:lpstr>
      <vt:lpstr>Building Components</vt:lpstr>
      <vt:lpstr>Building Components</vt:lpstr>
      <vt:lpstr>Construction Documents: Floor Plan</vt:lpstr>
      <vt:lpstr>Construction Documents: Roof Framing</vt:lpstr>
      <vt:lpstr>Construction Documents: Wall &amp; Floor Framing</vt:lpstr>
      <vt:lpstr>PowerPoint Presentation</vt:lpstr>
      <vt:lpstr>Cost of Engineering Services</vt:lpstr>
      <vt:lpstr>Cost of Implementation</vt:lpstr>
      <vt:lpstr> “Triple Bottom Line” Impacts</vt:lpstr>
      <vt:lpstr>References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RESIDENTIAL GARAGE ADDITION</dc:title>
  <dc:creator>Daliza Antoinette Jeffrey</dc:creator>
  <cp:lastModifiedBy>Microsoft Office User</cp:lastModifiedBy>
  <cp:revision>13</cp:revision>
  <dcterms:modified xsi:type="dcterms:W3CDTF">2017-12-10T04:19:49Z</dcterms:modified>
</cp:coreProperties>
</file>